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8"/>
  </p:notesMasterIdLst>
  <p:handoutMasterIdLst>
    <p:handoutMasterId r:id="rId59"/>
  </p:handoutMasterIdLst>
  <p:sldIdLst>
    <p:sldId id="298" r:id="rId2"/>
    <p:sldId id="713" r:id="rId3"/>
    <p:sldId id="266" r:id="rId4"/>
    <p:sldId id="423" r:id="rId5"/>
    <p:sldId id="443" r:id="rId6"/>
    <p:sldId id="424" r:id="rId7"/>
    <p:sldId id="444" r:id="rId8"/>
    <p:sldId id="311" r:id="rId9"/>
    <p:sldId id="495" r:id="rId10"/>
    <p:sldId id="496" r:id="rId11"/>
    <p:sldId id="491" r:id="rId12"/>
    <p:sldId id="497" r:id="rId13"/>
    <p:sldId id="498" r:id="rId14"/>
    <p:sldId id="492" r:id="rId15"/>
    <p:sldId id="499" r:id="rId16"/>
    <p:sldId id="500" r:id="rId17"/>
    <p:sldId id="501" r:id="rId18"/>
    <p:sldId id="724" r:id="rId19"/>
    <p:sldId id="721" r:id="rId20"/>
    <p:sldId id="730" r:id="rId21"/>
    <p:sldId id="731" r:id="rId22"/>
    <p:sldId id="440" r:id="rId23"/>
    <p:sldId id="490" r:id="rId24"/>
    <p:sldId id="290" r:id="rId25"/>
    <p:sldId id="438" r:id="rId26"/>
    <p:sldId id="445" r:id="rId27"/>
    <p:sldId id="441" r:id="rId28"/>
    <p:sldId id="439" r:id="rId29"/>
    <p:sldId id="483" r:id="rId30"/>
    <p:sldId id="484" r:id="rId31"/>
    <p:sldId id="485" r:id="rId32"/>
    <p:sldId id="486" r:id="rId33"/>
    <p:sldId id="487" r:id="rId34"/>
    <p:sldId id="446" r:id="rId35"/>
    <p:sldId id="447" r:id="rId36"/>
    <p:sldId id="448" r:id="rId37"/>
    <p:sldId id="449" r:id="rId38"/>
    <p:sldId id="450" r:id="rId39"/>
    <p:sldId id="451" r:id="rId40"/>
    <p:sldId id="452" r:id="rId41"/>
    <p:sldId id="453" r:id="rId42"/>
    <p:sldId id="454" r:id="rId43"/>
    <p:sldId id="455" r:id="rId44"/>
    <p:sldId id="456" r:id="rId45"/>
    <p:sldId id="457" r:id="rId46"/>
    <p:sldId id="458" r:id="rId47"/>
    <p:sldId id="459" r:id="rId48"/>
    <p:sldId id="460" r:id="rId49"/>
    <p:sldId id="461" r:id="rId50"/>
    <p:sldId id="462" r:id="rId51"/>
    <p:sldId id="463" r:id="rId52"/>
    <p:sldId id="464" r:id="rId53"/>
    <p:sldId id="465" r:id="rId54"/>
    <p:sldId id="466" r:id="rId55"/>
    <p:sldId id="489" r:id="rId56"/>
    <p:sldId id="471" r:id="rId5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3668" autoAdjust="0"/>
  </p:normalViewPr>
  <p:slideViewPr>
    <p:cSldViewPr>
      <p:cViewPr varScale="1">
        <p:scale>
          <a:sx n="136" d="100"/>
          <a:sy n="136" d="100"/>
        </p:scale>
        <p:origin x="852" y="12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934"/>
    </p:cViewPr>
  </p:sorterViewPr>
  <p:notesViewPr>
    <p:cSldViewPr>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5A77223-14C4-4976-A866-CCA44379DE70}" type="datetimeFigureOut">
              <a:rPr lang="en-US" smtClean="0"/>
              <a:t>7/13/2023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9BB8EED-D6FF-4150-97FF-8D3175E157E0}" type="slidenum">
              <a:rPr lang="en-US" smtClean="0"/>
              <a:t>‹#›</a:t>
            </a:fld>
            <a:endParaRPr lang="en-US" dirty="0"/>
          </a:p>
        </p:txBody>
      </p:sp>
    </p:spTree>
    <p:extLst>
      <p:ext uri="{BB962C8B-B14F-4D97-AF65-F5344CB8AC3E}">
        <p14:creationId xmlns:p14="http://schemas.microsoft.com/office/powerpoint/2010/main" val="1779692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CA36E9-A2F5-42B8-8E1A-4B441FD734D2}" type="datetimeFigureOut">
              <a:rPr lang="en-US" smtClean="0"/>
              <a:t>7/13/2023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BDCE17-521A-415F-AF00-83375D5A1828}" type="slidenum">
              <a:rPr lang="en-US" smtClean="0"/>
              <a:t>‹#›</a:t>
            </a:fld>
            <a:endParaRPr lang="en-US" dirty="0"/>
          </a:p>
        </p:txBody>
      </p:sp>
    </p:spTree>
    <p:extLst>
      <p:ext uri="{BB962C8B-B14F-4D97-AF65-F5344CB8AC3E}">
        <p14:creationId xmlns:p14="http://schemas.microsoft.com/office/powerpoint/2010/main" val="338099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BDCE17-521A-415F-AF00-83375D5A1828}" type="slidenum">
              <a:rPr lang="en-US" smtClean="0"/>
              <a:t>1</a:t>
            </a:fld>
            <a:endParaRPr lang="en-US" dirty="0"/>
          </a:p>
        </p:txBody>
      </p:sp>
    </p:spTree>
    <p:extLst>
      <p:ext uri="{BB962C8B-B14F-4D97-AF65-F5344CB8AC3E}">
        <p14:creationId xmlns:p14="http://schemas.microsoft.com/office/powerpoint/2010/main" val="3819564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BDCE17-521A-415F-AF00-83375D5A1828}" type="slidenum">
              <a:rPr lang="en-US" smtClean="0"/>
              <a:t>32</a:t>
            </a:fld>
            <a:endParaRPr lang="en-US" dirty="0"/>
          </a:p>
        </p:txBody>
      </p:sp>
    </p:spTree>
    <p:extLst>
      <p:ext uri="{BB962C8B-B14F-4D97-AF65-F5344CB8AC3E}">
        <p14:creationId xmlns:p14="http://schemas.microsoft.com/office/powerpoint/2010/main" val="142294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BDCE17-521A-415F-AF00-83375D5A1828}" type="slidenum">
              <a:rPr lang="en-US" smtClean="0"/>
              <a:t>33</a:t>
            </a:fld>
            <a:endParaRPr lang="en-US" dirty="0"/>
          </a:p>
        </p:txBody>
      </p:sp>
    </p:spTree>
    <p:extLst>
      <p:ext uri="{BB962C8B-B14F-4D97-AF65-F5344CB8AC3E}">
        <p14:creationId xmlns:p14="http://schemas.microsoft.com/office/powerpoint/2010/main" val="142294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BDCE17-521A-415F-AF00-83375D5A1828}" type="slidenum">
              <a:rPr lang="en-US" smtClean="0"/>
              <a:t>2</a:t>
            </a:fld>
            <a:endParaRPr lang="en-US" dirty="0"/>
          </a:p>
        </p:txBody>
      </p:sp>
    </p:spTree>
    <p:extLst>
      <p:ext uri="{BB962C8B-B14F-4D97-AF65-F5344CB8AC3E}">
        <p14:creationId xmlns:p14="http://schemas.microsoft.com/office/powerpoint/2010/main" val="2914337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picture of dave here</a:t>
            </a:r>
          </a:p>
          <a:p>
            <a:endParaRPr lang="en-US" dirty="0"/>
          </a:p>
        </p:txBody>
      </p:sp>
      <p:sp>
        <p:nvSpPr>
          <p:cNvPr id="4" name="Slide Number Placeholder 3"/>
          <p:cNvSpPr>
            <a:spLocks noGrp="1"/>
          </p:cNvSpPr>
          <p:nvPr>
            <p:ph type="sldNum" sz="quarter" idx="10"/>
          </p:nvPr>
        </p:nvSpPr>
        <p:spPr/>
        <p:txBody>
          <a:bodyPr/>
          <a:lstStyle/>
          <a:p>
            <a:fld id="{29BDCE17-521A-415F-AF00-83375D5A1828}" type="slidenum">
              <a:rPr lang="en-US" smtClean="0"/>
              <a:t>5</a:t>
            </a:fld>
            <a:endParaRPr lang="en-US" dirty="0"/>
          </a:p>
        </p:txBody>
      </p:sp>
    </p:spTree>
    <p:extLst>
      <p:ext uri="{BB962C8B-B14F-4D97-AF65-F5344CB8AC3E}">
        <p14:creationId xmlns:p14="http://schemas.microsoft.com/office/powerpoint/2010/main" val="2038271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you might not of captured all these but even if you had just captured 1 of these trades imagine what that would do for your trading business? </a:t>
            </a:r>
          </a:p>
          <a:p>
            <a:r>
              <a:rPr lang="en-US" dirty="0"/>
              <a:t>Let me ask you this if you generated an extra (whatever the total is for those 3 trades ($10,024) in a month what would you do with that money?</a:t>
            </a:r>
          </a:p>
          <a:p>
            <a:r>
              <a:rPr lang="en-US" dirty="0"/>
              <a:t>Would you take that vacation you have always wanted to go on?</a:t>
            </a:r>
          </a:p>
          <a:p>
            <a:r>
              <a:rPr lang="en-US" dirty="0"/>
              <a:t>Would you finally pull the trigger on purchasing that new car?</a:t>
            </a:r>
          </a:p>
          <a:p>
            <a:endParaRPr lang="en-US" dirty="0"/>
          </a:p>
          <a:p>
            <a:r>
              <a:rPr lang="en-US" dirty="0"/>
              <a:t>What if all this did was give you the piece of mind of knowing you are going to be able to retire with more than enough. </a:t>
            </a:r>
          </a:p>
          <a:p>
            <a:endParaRPr lang="en-US" dirty="0"/>
          </a:p>
          <a:p>
            <a:r>
              <a:rPr lang="en-US" dirty="0"/>
              <a:t>And if you are sitting thinking to yourself this isn’t possible for me, then let me share with you some students that are just like you that have had great success using this same very tool. 	</a:t>
            </a:r>
          </a:p>
        </p:txBody>
      </p:sp>
      <p:sp>
        <p:nvSpPr>
          <p:cNvPr id="4" name="Slide Number Placeholder 3"/>
          <p:cNvSpPr>
            <a:spLocks noGrp="1"/>
          </p:cNvSpPr>
          <p:nvPr>
            <p:ph type="sldNum" sz="quarter" idx="5"/>
          </p:nvPr>
        </p:nvSpPr>
        <p:spPr/>
        <p:txBody>
          <a:bodyPr/>
          <a:lstStyle/>
          <a:p>
            <a:fld id="{29BDCE17-521A-415F-AF00-83375D5A1828}" type="slidenum">
              <a:rPr lang="en-US" smtClean="0"/>
              <a:t>18</a:t>
            </a:fld>
            <a:endParaRPr lang="en-US" dirty="0"/>
          </a:p>
        </p:txBody>
      </p:sp>
    </p:spTree>
    <p:extLst>
      <p:ext uri="{BB962C8B-B14F-4D97-AF65-F5344CB8AC3E}">
        <p14:creationId xmlns:p14="http://schemas.microsoft.com/office/powerpoint/2010/main" val="967071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BDCE17-521A-415F-AF00-83375D5A1828}" type="slidenum">
              <a:rPr lang="en-US" smtClean="0"/>
              <a:t>19</a:t>
            </a:fld>
            <a:endParaRPr lang="en-US" dirty="0"/>
          </a:p>
        </p:txBody>
      </p:sp>
    </p:spTree>
    <p:extLst>
      <p:ext uri="{BB962C8B-B14F-4D97-AF65-F5344CB8AC3E}">
        <p14:creationId xmlns:p14="http://schemas.microsoft.com/office/powerpoint/2010/main" val="3787528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BDCE17-521A-415F-AF00-83375D5A1828}" type="slidenum">
              <a:rPr lang="en-US" smtClean="0"/>
              <a:t>20</a:t>
            </a:fld>
            <a:endParaRPr lang="en-US" dirty="0"/>
          </a:p>
        </p:txBody>
      </p:sp>
    </p:spTree>
    <p:extLst>
      <p:ext uri="{BB962C8B-B14F-4D97-AF65-F5344CB8AC3E}">
        <p14:creationId xmlns:p14="http://schemas.microsoft.com/office/powerpoint/2010/main" val="2174611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BDCE17-521A-415F-AF00-83375D5A1828}" type="slidenum">
              <a:rPr lang="en-US" smtClean="0"/>
              <a:t>21</a:t>
            </a:fld>
            <a:endParaRPr lang="en-US" dirty="0"/>
          </a:p>
        </p:txBody>
      </p:sp>
    </p:spTree>
    <p:extLst>
      <p:ext uri="{BB962C8B-B14F-4D97-AF65-F5344CB8AC3E}">
        <p14:creationId xmlns:p14="http://schemas.microsoft.com/office/powerpoint/2010/main" val="2619173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BDCE17-521A-415F-AF00-83375D5A1828}" type="slidenum">
              <a:rPr lang="en-US" smtClean="0"/>
              <a:t>30</a:t>
            </a:fld>
            <a:endParaRPr lang="en-US" dirty="0"/>
          </a:p>
        </p:txBody>
      </p:sp>
    </p:spTree>
    <p:extLst>
      <p:ext uri="{BB962C8B-B14F-4D97-AF65-F5344CB8AC3E}">
        <p14:creationId xmlns:p14="http://schemas.microsoft.com/office/powerpoint/2010/main" val="142294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BDCE17-521A-415F-AF00-83375D5A1828}" type="slidenum">
              <a:rPr lang="en-US" smtClean="0"/>
              <a:t>31</a:t>
            </a:fld>
            <a:endParaRPr lang="en-US" dirty="0"/>
          </a:p>
        </p:txBody>
      </p:sp>
    </p:spTree>
    <p:extLst>
      <p:ext uri="{BB962C8B-B14F-4D97-AF65-F5344CB8AC3E}">
        <p14:creationId xmlns:p14="http://schemas.microsoft.com/office/powerpoint/2010/main" val="142294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D71799BE-1E4F-4AAB-9E8F-4CC2BBE9ACBF}" type="datetime1">
              <a:rPr lang="en-US" smtClean="0"/>
              <a:t>7/13/2023</a:t>
            </a:fld>
            <a:endParaRPr lang="en-US" dirty="0"/>
          </a:p>
        </p:txBody>
      </p:sp>
      <p:sp>
        <p:nvSpPr>
          <p:cNvPr id="5" name="Footer Placeholder 4"/>
          <p:cNvSpPr>
            <a:spLocks noGrp="1"/>
          </p:cNvSpPr>
          <p:nvPr>
            <p:ph type="ftr" sz="quarter" idx="11"/>
          </p:nvPr>
        </p:nvSpPr>
        <p:spPr/>
        <p:txBody>
          <a:bodyPr/>
          <a:lstStyle/>
          <a:p>
            <a:r>
              <a:rPr lang="en-US" dirty="0"/>
              <a:t>www.HubertSenters.com</a:t>
            </a: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D8DEE5F9-02EC-452D-9206-CC7CDCAD037D}" type="slidenum">
              <a:rPr lang="en-US" smtClean="0"/>
              <a:t>‹#›</a:t>
            </a:fld>
            <a:endParaRPr lang="en-US" dirty="0"/>
          </a:p>
        </p:txBody>
      </p:sp>
    </p:spTree>
    <p:extLst>
      <p:ext uri="{BB962C8B-B14F-4D97-AF65-F5344CB8AC3E}">
        <p14:creationId xmlns:p14="http://schemas.microsoft.com/office/powerpoint/2010/main" val="1381609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9507CB39-014A-4736-9320-D58EADC3AA05}" type="datetime1">
              <a:rPr lang="en-US" smtClean="0"/>
              <a:t>7/13/2023</a:t>
            </a:fld>
            <a:endParaRPr lang="en-US" dirty="0"/>
          </a:p>
        </p:txBody>
      </p:sp>
      <p:sp>
        <p:nvSpPr>
          <p:cNvPr id="5" name="Footer Placeholder 4"/>
          <p:cNvSpPr>
            <a:spLocks noGrp="1"/>
          </p:cNvSpPr>
          <p:nvPr>
            <p:ph type="ftr" sz="quarter" idx="11"/>
          </p:nvPr>
        </p:nvSpPr>
        <p:spPr/>
        <p:txBody>
          <a:bodyPr/>
          <a:lstStyle/>
          <a:p>
            <a:r>
              <a:rPr lang="en-US" dirty="0"/>
              <a:t>www.HubertSenters.com</a:t>
            </a: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D8DEE5F9-02EC-452D-9206-CC7CDCAD037D}" type="slidenum">
              <a:rPr lang="en-US" smtClean="0"/>
              <a:t>‹#›</a:t>
            </a:fld>
            <a:endParaRPr lang="en-US" dirty="0"/>
          </a:p>
        </p:txBody>
      </p:sp>
    </p:spTree>
    <p:extLst>
      <p:ext uri="{BB962C8B-B14F-4D97-AF65-F5344CB8AC3E}">
        <p14:creationId xmlns:p14="http://schemas.microsoft.com/office/powerpoint/2010/main" val="3252138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019640DC-D248-4A5C-B35D-C62D63AB981F}" type="datetime1">
              <a:rPr lang="en-US" smtClean="0"/>
              <a:t>7/13/2023</a:t>
            </a:fld>
            <a:endParaRPr lang="en-US" dirty="0"/>
          </a:p>
        </p:txBody>
      </p:sp>
      <p:sp>
        <p:nvSpPr>
          <p:cNvPr id="5" name="Footer Placeholder 4"/>
          <p:cNvSpPr>
            <a:spLocks noGrp="1"/>
          </p:cNvSpPr>
          <p:nvPr>
            <p:ph type="ftr" sz="quarter" idx="11"/>
          </p:nvPr>
        </p:nvSpPr>
        <p:spPr/>
        <p:txBody>
          <a:bodyPr/>
          <a:lstStyle/>
          <a:p>
            <a:r>
              <a:rPr lang="en-US" dirty="0"/>
              <a:t>www.HubertSenters.com</a:t>
            </a: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D8DEE5F9-02EC-452D-9206-CC7CDCAD037D}" type="slidenum">
              <a:rPr lang="en-US" smtClean="0"/>
              <a:t>‹#›</a:t>
            </a:fld>
            <a:endParaRPr lang="en-US" dirty="0"/>
          </a:p>
        </p:txBody>
      </p:sp>
    </p:spTree>
    <p:extLst>
      <p:ext uri="{BB962C8B-B14F-4D97-AF65-F5344CB8AC3E}">
        <p14:creationId xmlns:p14="http://schemas.microsoft.com/office/powerpoint/2010/main" val="1713895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latin typeface="Myriad Web Pro"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7AA11BDD-9C82-42CF-B5EC-69C597767B2D}" type="datetime1">
              <a:rPr lang="en-US" smtClean="0"/>
              <a:t>7/13/2023</a:t>
            </a:fld>
            <a:endParaRPr lang="en-US" dirty="0"/>
          </a:p>
        </p:txBody>
      </p:sp>
      <p:sp>
        <p:nvSpPr>
          <p:cNvPr id="5" name="Footer Placeholder 4"/>
          <p:cNvSpPr>
            <a:spLocks noGrp="1"/>
          </p:cNvSpPr>
          <p:nvPr>
            <p:ph type="ftr" sz="quarter" idx="11"/>
          </p:nvPr>
        </p:nvSpPr>
        <p:spPr/>
        <p:txBody>
          <a:bodyPr/>
          <a:lstStyle/>
          <a:p>
            <a:r>
              <a:rPr lang="en-US" dirty="0"/>
              <a:t>www.HubertSenters.com</a:t>
            </a: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D8DEE5F9-02EC-452D-9206-CC7CDCAD037D}" type="slidenum">
              <a:rPr lang="en-US" smtClean="0"/>
              <a:t>‹#›</a:t>
            </a:fld>
            <a:endParaRPr lang="en-US" dirty="0"/>
          </a:p>
        </p:txBody>
      </p:sp>
    </p:spTree>
    <p:extLst>
      <p:ext uri="{BB962C8B-B14F-4D97-AF65-F5344CB8AC3E}">
        <p14:creationId xmlns:p14="http://schemas.microsoft.com/office/powerpoint/2010/main" val="2633241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D2976A8C-D08B-4B41-87F9-B47FB0166642}" type="datetime1">
              <a:rPr lang="en-US" smtClean="0"/>
              <a:t>7/13/2023</a:t>
            </a:fld>
            <a:endParaRPr lang="en-US" dirty="0"/>
          </a:p>
        </p:txBody>
      </p:sp>
      <p:sp>
        <p:nvSpPr>
          <p:cNvPr id="5" name="Footer Placeholder 4"/>
          <p:cNvSpPr>
            <a:spLocks noGrp="1"/>
          </p:cNvSpPr>
          <p:nvPr>
            <p:ph type="ftr" sz="quarter" idx="11"/>
          </p:nvPr>
        </p:nvSpPr>
        <p:spPr/>
        <p:txBody>
          <a:bodyPr/>
          <a:lstStyle/>
          <a:p>
            <a:r>
              <a:rPr lang="en-US" dirty="0"/>
              <a:t>www.HubertSenters.com</a:t>
            </a: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D8DEE5F9-02EC-452D-9206-CC7CDCAD037D}" type="slidenum">
              <a:rPr lang="en-US" smtClean="0"/>
              <a:t>‹#›</a:t>
            </a:fld>
            <a:endParaRPr lang="en-US" dirty="0"/>
          </a:p>
        </p:txBody>
      </p:sp>
    </p:spTree>
    <p:extLst>
      <p:ext uri="{BB962C8B-B14F-4D97-AF65-F5344CB8AC3E}">
        <p14:creationId xmlns:p14="http://schemas.microsoft.com/office/powerpoint/2010/main" val="1956757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7EFD1A47-660E-4123-AEE1-136BCDCB416F}" type="datetime1">
              <a:rPr lang="en-US" smtClean="0"/>
              <a:t>7/13/2023</a:t>
            </a:fld>
            <a:endParaRPr lang="en-US" dirty="0"/>
          </a:p>
        </p:txBody>
      </p:sp>
      <p:sp>
        <p:nvSpPr>
          <p:cNvPr id="6" name="Footer Placeholder 5"/>
          <p:cNvSpPr>
            <a:spLocks noGrp="1"/>
          </p:cNvSpPr>
          <p:nvPr>
            <p:ph type="ftr" sz="quarter" idx="11"/>
          </p:nvPr>
        </p:nvSpPr>
        <p:spPr/>
        <p:txBody>
          <a:bodyPr/>
          <a:lstStyle/>
          <a:p>
            <a:r>
              <a:rPr lang="en-US" dirty="0"/>
              <a:t>www.HubertSenters.com</a:t>
            </a:r>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D8DEE5F9-02EC-452D-9206-CC7CDCAD037D}" type="slidenum">
              <a:rPr lang="en-US" smtClean="0"/>
              <a:t>‹#›</a:t>
            </a:fld>
            <a:endParaRPr lang="en-US" dirty="0"/>
          </a:p>
        </p:txBody>
      </p:sp>
    </p:spTree>
    <p:extLst>
      <p:ext uri="{BB962C8B-B14F-4D97-AF65-F5344CB8AC3E}">
        <p14:creationId xmlns:p14="http://schemas.microsoft.com/office/powerpoint/2010/main" val="3197341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72C2AD33-1DF5-4447-816A-FDE119D82B2C}" type="datetime1">
              <a:rPr lang="en-US" smtClean="0"/>
              <a:t>7/13/2023</a:t>
            </a:fld>
            <a:endParaRPr lang="en-US" dirty="0"/>
          </a:p>
        </p:txBody>
      </p:sp>
      <p:sp>
        <p:nvSpPr>
          <p:cNvPr id="8" name="Footer Placeholder 7"/>
          <p:cNvSpPr>
            <a:spLocks noGrp="1"/>
          </p:cNvSpPr>
          <p:nvPr>
            <p:ph type="ftr" sz="quarter" idx="11"/>
          </p:nvPr>
        </p:nvSpPr>
        <p:spPr/>
        <p:txBody>
          <a:bodyPr/>
          <a:lstStyle/>
          <a:p>
            <a:r>
              <a:rPr lang="en-US" dirty="0"/>
              <a:t>www.HubertSenters.com</a:t>
            </a:r>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D8DEE5F9-02EC-452D-9206-CC7CDCAD037D}" type="slidenum">
              <a:rPr lang="en-US" smtClean="0"/>
              <a:t>‹#›</a:t>
            </a:fld>
            <a:endParaRPr lang="en-US" dirty="0"/>
          </a:p>
        </p:txBody>
      </p:sp>
    </p:spTree>
    <p:extLst>
      <p:ext uri="{BB962C8B-B14F-4D97-AF65-F5344CB8AC3E}">
        <p14:creationId xmlns:p14="http://schemas.microsoft.com/office/powerpoint/2010/main" val="1164190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EFEEF753-3473-4D4E-BCC4-80556863885E}" type="datetime1">
              <a:rPr lang="en-US" smtClean="0"/>
              <a:t>7/13/2023</a:t>
            </a:fld>
            <a:endParaRPr lang="en-US" dirty="0"/>
          </a:p>
        </p:txBody>
      </p:sp>
      <p:sp>
        <p:nvSpPr>
          <p:cNvPr id="4" name="Footer Placeholder 3"/>
          <p:cNvSpPr>
            <a:spLocks noGrp="1"/>
          </p:cNvSpPr>
          <p:nvPr>
            <p:ph type="ftr" sz="quarter" idx="11"/>
          </p:nvPr>
        </p:nvSpPr>
        <p:spPr/>
        <p:txBody>
          <a:bodyPr/>
          <a:lstStyle/>
          <a:p>
            <a:r>
              <a:rPr lang="en-US" dirty="0"/>
              <a:t>www.HubertSenters.com</a:t>
            </a:r>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D8DEE5F9-02EC-452D-9206-CC7CDCAD037D}" type="slidenum">
              <a:rPr lang="en-US" smtClean="0"/>
              <a:t>‹#›</a:t>
            </a:fld>
            <a:endParaRPr lang="en-US" dirty="0"/>
          </a:p>
        </p:txBody>
      </p:sp>
    </p:spTree>
    <p:extLst>
      <p:ext uri="{BB962C8B-B14F-4D97-AF65-F5344CB8AC3E}">
        <p14:creationId xmlns:p14="http://schemas.microsoft.com/office/powerpoint/2010/main" val="3545429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F37F308B-D0FC-422B-87A2-5D94CC59E32A}" type="datetime1">
              <a:rPr lang="en-US" smtClean="0"/>
              <a:t>7/13/2023</a:t>
            </a:fld>
            <a:endParaRPr lang="en-US" dirty="0"/>
          </a:p>
        </p:txBody>
      </p:sp>
      <p:sp>
        <p:nvSpPr>
          <p:cNvPr id="3" name="Footer Placeholder 2"/>
          <p:cNvSpPr>
            <a:spLocks noGrp="1"/>
          </p:cNvSpPr>
          <p:nvPr>
            <p:ph type="ftr" sz="quarter" idx="11"/>
          </p:nvPr>
        </p:nvSpPr>
        <p:spPr/>
        <p:txBody>
          <a:bodyPr/>
          <a:lstStyle/>
          <a:p>
            <a:r>
              <a:rPr lang="en-US" dirty="0"/>
              <a:t>www.HubertSenters.com</a:t>
            </a:r>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D8DEE5F9-02EC-452D-9206-CC7CDCAD037D}" type="slidenum">
              <a:rPr lang="en-US" smtClean="0"/>
              <a:t>‹#›</a:t>
            </a:fld>
            <a:endParaRPr lang="en-US" dirty="0"/>
          </a:p>
        </p:txBody>
      </p:sp>
    </p:spTree>
    <p:extLst>
      <p:ext uri="{BB962C8B-B14F-4D97-AF65-F5344CB8AC3E}">
        <p14:creationId xmlns:p14="http://schemas.microsoft.com/office/powerpoint/2010/main" val="325589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B89A50B8-9109-4B37-8008-108BEB2F1774}" type="datetime1">
              <a:rPr lang="en-US" smtClean="0"/>
              <a:t>7/13/2023</a:t>
            </a:fld>
            <a:endParaRPr lang="en-US" dirty="0"/>
          </a:p>
        </p:txBody>
      </p:sp>
      <p:sp>
        <p:nvSpPr>
          <p:cNvPr id="6" name="Footer Placeholder 5"/>
          <p:cNvSpPr>
            <a:spLocks noGrp="1"/>
          </p:cNvSpPr>
          <p:nvPr>
            <p:ph type="ftr" sz="quarter" idx="11"/>
          </p:nvPr>
        </p:nvSpPr>
        <p:spPr/>
        <p:txBody>
          <a:bodyPr/>
          <a:lstStyle/>
          <a:p>
            <a:r>
              <a:rPr lang="en-US" dirty="0"/>
              <a:t>www.HubertSenters.com</a:t>
            </a:r>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D8DEE5F9-02EC-452D-9206-CC7CDCAD037D}" type="slidenum">
              <a:rPr lang="en-US" smtClean="0"/>
              <a:t>‹#›</a:t>
            </a:fld>
            <a:endParaRPr lang="en-US" dirty="0"/>
          </a:p>
        </p:txBody>
      </p:sp>
    </p:spTree>
    <p:extLst>
      <p:ext uri="{BB962C8B-B14F-4D97-AF65-F5344CB8AC3E}">
        <p14:creationId xmlns:p14="http://schemas.microsoft.com/office/powerpoint/2010/main" val="811032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D5879F51-0080-4DEC-ADD5-FF6D3A77D3A6}" type="datetime1">
              <a:rPr lang="en-US" smtClean="0"/>
              <a:t>7/13/2023</a:t>
            </a:fld>
            <a:endParaRPr lang="en-US" dirty="0"/>
          </a:p>
        </p:txBody>
      </p:sp>
      <p:sp>
        <p:nvSpPr>
          <p:cNvPr id="6" name="Footer Placeholder 5"/>
          <p:cNvSpPr>
            <a:spLocks noGrp="1"/>
          </p:cNvSpPr>
          <p:nvPr>
            <p:ph type="ftr" sz="quarter" idx="11"/>
          </p:nvPr>
        </p:nvSpPr>
        <p:spPr/>
        <p:txBody>
          <a:bodyPr/>
          <a:lstStyle/>
          <a:p>
            <a:r>
              <a:rPr lang="en-US" dirty="0"/>
              <a:t>www.HubertSenters.com</a:t>
            </a:r>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D8DEE5F9-02EC-452D-9206-CC7CDCAD037D}" type="slidenum">
              <a:rPr lang="en-US" smtClean="0"/>
              <a:t>‹#›</a:t>
            </a:fld>
            <a:endParaRPr lang="en-US" dirty="0"/>
          </a:p>
        </p:txBody>
      </p:sp>
    </p:spTree>
    <p:extLst>
      <p:ext uri="{BB962C8B-B14F-4D97-AF65-F5344CB8AC3E}">
        <p14:creationId xmlns:p14="http://schemas.microsoft.com/office/powerpoint/2010/main" val="356762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b="1">
                <a:solidFill>
                  <a:schemeClr val="tx1"/>
                </a:solidFill>
              </a:defRPr>
            </a:lvl1pPr>
          </a:lstStyle>
          <a:p>
            <a:r>
              <a:rPr lang="en-US" dirty="0"/>
              <a:t>www.HubertSenters.com</a:t>
            </a:r>
          </a:p>
        </p:txBody>
      </p:sp>
    </p:spTree>
    <p:extLst>
      <p:ext uri="{BB962C8B-B14F-4D97-AF65-F5344CB8AC3E}">
        <p14:creationId xmlns:p14="http://schemas.microsoft.com/office/powerpoint/2010/main" val="2004191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P spid="3" grpId="1"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hf sldNum="0" hdr="0" ftr="0" dt="0"/>
  <p:txStyles>
    <p:titleStyle>
      <a:lvl1pPr algn="ctr" defTabSz="914400" rtl="0" eaLnBrk="1" latinLnBrk="0" hangingPunct="1">
        <a:spcBef>
          <a:spcPct val="0"/>
        </a:spcBef>
        <a:buNone/>
        <a:defRPr sz="4400" b="1" kern="1200">
          <a:solidFill>
            <a:schemeClr val="tx1"/>
          </a:solidFill>
          <a:latin typeface="Myriad Web Pro"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428750"/>
            <a:ext cx="3962400" cy="857250"/>
          </a:xfrm>
        </p:spPr>
        <p:txBody>
          <a:bodyPr>
            <a:noAutofit/>
          </a:bodyPr>
          <a:lstStyle/>
          <a:p>
            <a:br>
              <a:rPr lang="en-US" sz="3200" dirty="0">
                <a:solidFill>
                  <a:srgbClr val="00B0F0"/>
                </a:solidFill>
              </a:rPr>
            </a:br>
            <a:br>
              <a:rPr lang="en-US" sz="3200" dirty="0">
                <a:solidFill>
                  <a:srgbClr val="00B0F0"/>
                </a:solidFill>
              </a:rPr>
            </a:br>
            <a:br>
              <a:rPr lang="en-US" sz="3200" dirty="0">
                <a:solidFill>
                  <a:srgbClr val="00B0F0"/>
                </a:solidFill>
              </a:rPr>
            </a:br>
            <a:br>
              <a:rPr lang="en-US" sz="3200" dirty="0">
                <a:solidFill>
                  <a:srgbClr val="00B0F0"/>
                </a:solidFill>
              </a:rPr>
            </a:br>
            <a:br>
              <a:rPr lang="en-US" sz="3200" dirty="0">
                <a:solidFill>
                  <a:srgbClr val="00B0F0"/>
                </a:solidFill>
              </a:rPr>
            </a:br>
            <a:br>
              <a:rPr lang="en-US" sz="3200" dirty="0">
                <a:solidFill>
                  <a:srgbClr val="00B0F0"/>
                </a:solidFill>
              </a:rPr>
            </a:br>
            <a:br>
              <a:rPr lang="en-US" sz="3200" dirty="0">
                <a:solidFill>
                  <a:srgbClr val="00B0F0"/>
                </a:solidFill>
              </a:rPr>
            </a:br>
            <a:br>
              <a:rPr lang="en-US" sz="3200" dirty="0">
                <a:solidFill>
                  <a:srgbClr val="00B0F0"/>
                </a:solidFill>
              </a:rPr>
            </a:br>
            <a:br>
              <a:rPr lang="en-US" sz="3200" dirty="0">
                <a:solidFill>
                  <a:srgbClr val="00B0F0"/>
                </a:solidFill>
              </a:rPr>
            </a:br>
            <a:br>
              <a:rPr lang="en-US" sz="3200" dirty="0">
                <a:solidFill>
                  <a:srgbClr val="00B0F0"/>
                </a:solidFill>
              </a:rPr>
            </a:br>
            <a:br>
              <a:rPr lang="en-US" sz="3200" dirty="0">
                <a:solidFill>
                  <a:srgbClr val="00B0F0"/>
                </a:solidFill>
              </a:rPr>
            </a:br>
            <a:r>
              <a:rPr lang="en-US" sz="3200" dirty="0">
                <a:solidFill>
                  <a:srgbClr val="00B0F0"/>
                </a:solidFill>
              </a:rPr>
              <a:t>My Secret Weapon for Finding the Best Trades</a:t>
            </a:r>
            <a:br>
              <a:rPr lang="en-US" sz="3200" dirty="0">
                <a:solidFill>
                  <a:srgbClr val="00B0F0"/>
                </a:solidFill>
              </a:rPr>
            </a:br>
            <a:br>
              <a:rPr lang="en-US" sz="3200" dirty="0">
                <a:solidFill>
                  <a:srgbClr val="00B0F0"/>
                </a:solidFill>
              </a:rPr>
            </a:br>
            <a:br>
              <a:rPr lang="en-US" sz="3200" dirty="0">
                <a:solidFill>
                  <a:srgbClr val="00B0F0"/>
                </a:solidFill>
              </a:rPr>
            </a:br>
            <a:br>
              <a:rPr lang="en-US" sz="3200" dirty="0">
                <a:solidFill>
                  <a:srgbClr val="00B0F0"/>
                </a:solidFill>
              </a:rPr>
            </a:br>
            <a:br>
              <a:rPr lang="en-US" sz="3200" cap="all" dirty="0">
                <a:solidFill>
                  <a:srgbClr val="00B0F0"/>
                </a:solidFill>
                <a:effectLst/>
              </a:rPr>
            </a:br>
            <a:br>
              <a:rPr lang="en-US" sz="3200" dirty="0">
                <a:solidFill>
                  <a:srgbClr val="00B0F0"/>
                </a:solidFill>
              </a:rPr>
            </a:br>
            <a:br>
              <a:rPr lang="en-US" sz="3200" dirty="0">
                <a:solidFill>
                  <a:srgbClr val="00B0F0"/>
                </a:solidFill>
              </a:rPr>
            </a:br>
            <a:br>
              <a:rPr lang="en-US" sz="3200" dirty="0">
                <a:solidFill>
                  <a:srgbClr val="00B0F0"/>
                </a:solidFill>
              </a:rPr>
            </a:br>
            <a:br>
              <a:rPr lang="en-US" sz="3200" dirty="0">
                <a:solidFill>
                  <a:srgbClr val="00B0F0"/>
                </a:solidFill>
              </a:rPr>
            </a:br>
            <a:endParaRPr lang="en-US" sz="3200" dirty="0">
              <a:solidFill>
                <a:srgbClr val="00B0F0"/>
              </a:solidFill>
            </a:endParaRPr>
          </a:p>
        </p:txBody>
      </p:sp>
    </p:spTree>
    <p:extLst>
      <p:ext uri="{BB962C8B-B14F-4D97-AF65-F5344CB8AC3E}">
        <p14:creationId xmlns:p14="http://schemas.microsoft.com/office/powerpoint/2010/main" val="872650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E6DEC45-88B6-4719-9F18-0112A11424F6}"/>
              </a:ext>
            </a:extLst>
          </p:cNvPr>
          <p:cNvSpPr txBox="1"/>
          <p:nvPr/>
        </p:nvSpPr>
        <p:spPr>
          <a:xfrm>
            <a:off x="4076700" y="0"/>
            <a:ext cx="990600" cy="523220"/>
          </a:xfrm>
          <a:prstGeom prst="rect">
            <a:avLst/>
          </a:prstGeom>
          <a:noFill/>
        </p:spPr>
        <p:txBody>
          <a:bodyPr wrap="square" rtlCol="0">
            <a:spAutoFit/>
          </a:bodyPr>
          <a:lstStyle/>
          <a:p>
            <a:r>
              <a:rPr lang="en-US" sz="2800" b="1" dirty="0"/>
              <a:t>TSLA</a:t>
            </a:r>
          </a:p>
        </p:txBody>
      </p:sp>
      <p:pic>
        <p:nvPicPr>
          <p:cNvPr id="4" name="Picture 3">
            <a:extLst>
              <a:ext uri="{FF2B5EF4-FFF2-40B4-BE49-F238E27FC236}">
                <a16:creationId xmlns:a16="http://schemas.microsoft.com/office/drawing/2014/main" id="{9027EFA9-E22C-410A-A0D1-596C37AECE84}"/>
              </a:ext>
            </a:extLst>
          </p:cNvPr>
          <p:cNvPicPr>
            <a:picLocks noChangeAspect="1"/>
          </p:cNvPicPr>
          <p:nvPr/>
        </p:nvPicPr>
        <p:blipFill>
          <a:blip r:embed="rId2"/>
          <a:stretch>
            <a:fillRect/>
          </a:stretch>
        </p:blipFill>
        <p:spPr>
          <a:xfrm>
            <a:off x="0" y="533773"/>
            <a:ext cx="9144000" cy="4075953"/>
          </a:xfrm>
          <a:prstGeom prst="rect">
            <a:avLst/>
          </a:prstGeom>
        </p:spPr>
      </p:pic>
    </p:spTree>
    <p:extLst>
      <p:ext uri="{BB962C8B-B14F-4D97-AF65-F5344CB8AC3E}">
        <p14:creationId xmlns:p14="http://schemas.microsoft.com/office/powerpoint/2010/main" val="1955426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5086350"/>
          </a:xfrm>
        </p:spPr>
        <p:txBody>
          <a:bodyPr>
            <a:normAutofit fontScale="47500" lnSpcReduction="20000"/>
          </a:bodyPr>
          <a:lstStyle/>
          <a:p>
            <a:pPr marL="0" indent="0">
              <a:buNone/>
            </a:pPr>
            <a:br>
              <a:rPr lang="en-US" dirty="0"/>
            </a:br>
            <a:r>
              <a:rPr lang="en-US" b="0" i="1" dirty="0">
                <a:effectLst/>
                <a:latin typeface="+mn-lt"/>
              </a:rPr>
              <a:t>Your seminars and "Tech Tuesdays" have been quite valuable. </a:t>
            </a:r>
          </a:p>
          <a:p>
            <a:pPr marL="0" indent="0">
              <a:buNone/>
            </a:pPr>
            <a:r>
              <a:rPr lang="en-US" b="0" i="1" dirty="0">
                <a:effectLst/>
                <a:latin typeface="+mn-lt"/>
              </a:rPr>
              <a:t>I have learned to be a disciplined trader.</a:t>
            </a:r>
          </a:p>
          <a:p>
            <a:pPr marL="0" indent="0">
              <a:buNone/>
            </a:pPr>
            <a:r>
              <a:rPr lang="en-US" b="0" i="1" dirty="0">
                <a:effectLst/>
                <a:latin typeface="+mn-lt"/>
              </a:rPr>
              <a:t>I am sticking to my rules. This has made all the difference in the world. </a:t>
            </a:r>
          </a:p>
          <a:p>
            <a:pPr marL="0" indent="0">
              <a:buNone/>
            </a:pPr>
            <a:r>
              <a:rPr lang="en-US" b="0" i="1" dirty="0">
                <a:effectLst/>
                <a:latin typeface="+mn-lt"/>
              </a:rPr>
              <a:t>It is the one thing that in the past I was unable or unwilling to do. I now have some strict "if then" statements before I enter a trade.</a:t>
            </a:r>
          </a:p>
          <a:p>
            <a:pPr marL="0" indent="0">
              <a:buNone/>
            </a:pPr>
            <a:endParaRPr lang="en-US" b="0" i="1" dirty="0">
              <a:effectLst/>
              <a:latin typeface="+mn-lt"/>
            </a:endParaRPr>
          </a:p>
          <a:p>
            <a:pPr marL="0" indent="0">
              <a:buNone/>
            </a:pPr>
            <a:r>
              <a:rPr lang="en-US" b="0" i="1" dirty="0">
                <a:effectLst/>
                <a:latin typeface="+mn-lt"/>
              </a:rPr>
              <a:t> Also, for the first time ever, I am consistently setting stop losses when I place any trade. </a:t>
            </a:r>
          </a:p>
          <a:p>
            <a:pPr marL="0" indent="0">
              <a:buNone/>
            </a:pPr>
            <a:r>
              <a:rPr lang="en-US" b="0" i="1" dirty="0">
                <a:effectLst/>
                <a:highlight>
                  <a:srgbClr val="FFFF00"/>
                </a:highlight>
                <a:latin typeface="+mn-lt"/>
              </a:rPr>
              <a:t>I am up over $10,000 in about 45 days</a:t>
            </a:r>
            <a:r>
              <a:rPr lang="en-US" b="0" i="1" dirty="0">
                <a:effectLst/>
                <a:latin typeface="+mn-lt"/>
              </a:rPr>
              <a:t>. This includes some losses which I take from time to time. You are correct that "letting profits run" is the place to be, but one must have some rule-based criteria. I do cut losses quickly while choosing to give some stocks room to move. </a:t>
            </a:r>
          </a:p>
          <a:p>
            <a:pPr marL="0" indent="0">
              <a:buNone/>
            </a:pPr>
            <a:r>
              <a:rPr lang="en-US" b="0" i="1" dirty="0">
                <a:effectLst/>
                <a:latin typeface="+mn-lt"/>
              </a:rPr>
              <a:t>The Ichimoku system is the very best. Again, I stick to the rules. Thank you for all your help As a result of your training, I no longer use the following words in trading:</a:t>
            </a:r>
          </a:p>
          <a:p>
            <a:pPr marL="0" indent="0">
              <a:buNone/>
            </a:pPr>
            <a:endParaRPr lang="en-US" b="0" i="1" dirty="0">
              <a:effectLst/>
              <a:latin typeface="+mn-lt"/>
            </a:endParaRPr>
          </a:p>
          <a:p>
            <a:pPr marL="0" indent="0">
              <a:buNone/>
            </a:pPr>
            <a:r>
              <a:rPr lang="en-US" b="0" i="1" dirty="0">
                <a:effectLst/>
                <a:latin typeface="+mn-lt"/>
              </a:rPr>
              <a:t>1) I hope</a:t>
            </a:r>
            <a:br>
              <a:rPr lang="en-US" dirty="0">
                <a:latin typeface="+mn-lt"/>
              </a:rPr>
            </a:br>
            <a:r>
              <a:rPr lang="en-US" b="0" i="1" dirty="0">
                <a:effectLst/>
                <a:latin typeface="+mn-lt"/>
              </a:rPr>
              <a:t>2) I think</a:t>
            </a:r>
            <a:br>
              <a:rPr lang="en-US" dirty="0">
                <a:latin typeface="+mn-lt"/>
              </a:rPr>
            </a:br>
            <a:r>
              <a:rPr lang="en-US" b="0" i="1" dirty="0">
                <a:effectLst/>
                <a:latin typeface="+mn-lt"/>
              </a:rPr>
              <a:t>3) It will probably come back</a:t>
            </a:r>
            <a:br>
              <a:rPr lang="en-US" dirty="0">
                <a:latin typeface="+mn-lt"/>
              </a:rPr>
            </a:br>
            <a:r>
              <a:rPr lang="en-US" b="0" i="1" dirty="0">
                <a:effectLst/>
                <a:latin typeface="+mn-lt"/>
              </a:rPr>
              <a:t>4) I wish</a:t>
            </a:r>
            <a:br>
              <a:rPr lang="en-US" dirty="0">
                <a:latin typeface="+mn-lt"/>
              </a:rPr>
            </a:br>
            <a:r>
              <a:rPr lang="en-US" b="0" i="1" dirty="0">
                <a:effectLst/>
                <a:latin typeface="+mn-lt"/>
              </a:rPr>
              <a:t>5) I predict that…..I hope you will share this e-mail to others. I only focus on what is happening NOW and then look at my rule-based criteria for buying or going short.</a:t>
            </a:r>
          </a:p>
          <a:p>
            <a:pPr marL="0" indent="0">
              <a:buNone/>
            </a:pPr>
            <a:r>
              <a:rPr lang="en-US" b="0" i="1" dirty="0">
                <a:latin typeface="+mn-lt"/>
              </a:rPr>
              <a:t>Ron</a:t>
            </a:r>
            <a:endParaRPr lang="en-US" b="0" i="1" dirty="0">
              <a:effectLst/>
              <a:latin typeface="+mn-lt"/>
            </a:endParaRPr>
          </a:p>
          <a:p>
            <a:pPr marL="0" indent="0">
              <a:buNone/>
            </a:pPr>
            <a:endParaRPr lang="en-US" dirty="0"/>
          </a:p>
        </p:txBody>
      </p:sp>
    </p:spTree>
    <p:extLst>
      <p:ext uri="{BB962C8B-B14F-4D97-AF65-F5344CB8AC3E}">
        <p14:creationId xmlns:p14="http://schemas.microsoft.com/office/powerpoint/2010/main" val="2314292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E6DEC45-88B6-4719-9F18-0112A11424F6}"/>
              </a:ext>
            </a:extLst>
          </p:cNvPr>
          <p:cNvSpPr txBox="1"/>
          <p:nvPr/>
        </p:nvSpPr>
        <p:spPr>
          <a:xfrm>
            <a:off x="4076700" y="0"/>
            <a:ext cx="990600" cy="523220"/>
          </a:xfrm>
          <a:prstGeom prst="rect">
            <a:avLst/>
          </a:prstGeom>
          <a:noFill/>
        </p:spPr>
        <p:txBody>
          <a:bodyPr wrap="square" rtlCol="0">
            <a:spAutoFit/>
          </a:bodyPr>
          <a:lstStyle/>
          <a:p>
            <a:r>
              <a:rPr lang="en-US" sz="2800" b="1" dirty="0"/>
              <a:t>FL</a:t>
            </a:r>
          </a:p>
        </p:txBody>
      </p:sp>
      <p:pic>
        <p:nvPicPr>
          <p:cNvPr id="5" name="Picture 4">
            <a:extLst>
              <a:ext uri="{FF2B5EF4-FFF2-40B4-BE49-F238E27FC236}">
                <a16:creationId xmlns:a16="http://schemas.microsoft.com/office/drawing/2014/main" id="{FEBEE19B-2B4F-4294-8DDA-5C4029224E7B}"/>
              </a:ext>
            </a:extLst>
          </p:cNvPr>
          <p:cNvPicPr>
            <a:picLocks noChangeAspect="1"/>
          </p:cNvPicPr>
          <p:nvPr/>
        </p:nvPicPr>
        <p:blipFill>
          <a:blip r:embed="rId2"/>
          <a:stretch>
            <a:fillRect/>
          </a:stretch>
        </p:blipFill>
        <p:spPr>
          <a:xfrm>
            <a:off x="0" y="438150"/>
            <a:ext cx="9144000" cy="4330691"/>
          </a:xfrm>
          <a:prstGeom prst="rect">
            <a:avLst/>
          </a:prstGeom>
        </p:spPr>
      </p:pic>
    </p:spTree>
    <p:extLst>
      <p:ext uri="{BB962C8B-B14F-4D97-AF65-F5344CB8AC3E}">
        <p14:creationId xmlns:p14="http://schemas.microsoft.com/office/powerpoint/2010/main" val="1104377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E6DEC45-88B6-4719-9F18-0112A11424F6}"/>
              </a:ext>
            </a:extLst>
          </p:cNvPr>
          <p:cNvSpPr txBox="1"/>
          <p:nvPr/>
        </p:nvSpPr>
        <p:spPr>
          <a:xfrm>
            <a:off x="4076700" y="0"/>
            <a:ext cx="647700" cy="523220"/>
          </a:xfrm>
          <a:prstGeom prst="rect">
            <a:avLst/>
          </a:prstGeom>
          <a:noFill/>
        </p:spPr>
        <p:txBody>
          <a:bodyPr wrap="square" rtlCol="0">
            <a:spAutoFit/>
          </a:bodyPr>
          <a:lstStyle/>
          <a:p>
            <a:r>
              <a:rPr lang="en-US" sz="2800" b="1" dirty="0"/>
              <a:t>UA</a:t>
            </a:r>
          </a:p>
        </p:txBody>
      </p:sp>
      <p:pic>
        <p:nvPicPr>
          <p:cNvPr id="4" name="Picture 3">
            <a:extLst>
              <a:ext uri="{FF2B5EF4-FFF2-40B4-BE49-F238E27FC236}">
                <a16:creationId xmlns:a16="http://schemas.microsoft.com/office/drawing/2014/main" id="{C2904EB8-E347-4BC7-931B-57679A2C3BCC}"/>
              </a:ext>
            </a:extLst>
          </p:cNvPr>
          <p:cNvPicPr>
            <a:picLocks noChangeAspect="1"/>
          </p:cNvPicPr>
          <p:nvPr/>
        </p:nvPicPr>
        <p:blipFill>
          <a:blip r:embed="rId2"/>
          <a:stretch>
            <a:fillRect/>
          </a:stretch>
        </p:blipFill>
        <p:spPr>
          <a:xfrm>
            <a:off x="0" y="433137"/>
            <a:ext cx="9144000" cy="4277226"/>
          </a:xfrm>
          <a:prstGeom prst="rect">
            <a:avLst/>
          </a:prstGeom>
        </p:spPr>
      </p:pic>
    </p:spTree>
    <p:extLst>
      <p:ext uri="{BB962C8B-B14F-4D97-AF65-F5344CB8AC3E}">
        <p14:creationId xmlns:p14="http://schemas.microsoft.com/office/powerpoint/2010/main" val="1128929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3350"/>
            <a:ext cx="8229600" cy="4953000"/>
          </a:xfrm>
        </p:spPr>
        <p:txBody>
          <a:bodyPr>
            <a:normAutofit/>
          </a:bodyPr>
          <a:lstStyle/>
          <a:p>
            <a:pPr marL="0" indent="0">
              <a:buNone/>
            </a:pPr>
            <a:r>
              <a:rPr lang="en-US" sz="2000" b="0" i="0" dirty="0">
                <a:solidFill>
                  <a:srgbClr val="222222"/>
                </a:solidFill>
                <a:effectLst/>
                <a:latin typeface="Arial" panose="020B0604020202020204" pitchFamily="34" charset="0"/>
              </a:rPr>
              <a:t>I particularly enjoyed the last Technical Tuesday evening session format where Hubert allowed attendees to submit symbols to him which he then charted and offered his opinion on.</a:t>
            </a:r>
          </a:p>
          <a:p>
            <a:pPr marL="0" indent="0">
              <a:buNone/>
            </a:pPr>
            <a:endParaRPr lang="en-US" sz="2000" b="0" dirty="0">
              <a:solidFill>
                <a:srgbClr val="222222"/>
              </a:solidFill>
              <a:latin typeface="Arial" panose="020B0604020202020204" pitchFamily="34" charset="0"/>
            </a:endParaRPr>
          </a:p>
          <a:p>
            <a:pPr marL="0" indent="0">
              <a:buNone/>
            </a:pPr>
            <a:r>
              <a:rPr lang="en-US" sz="2000" b="0" i="0" dirty="0">
                <a:solidFill>
                  <a:srgbClr val="222222"/>
                </a:solidFill>
                <a:effectLst/>
                <a:highlight>
                  <a:srgbClr val="FFFF00"/>
                </a:highlight>
                <a:latin typeface="Arial" panose="020B0604020202020204" pitchFamily="34" charset="0"/>
              </a:rPr>
              <a:t>I made over $9600 the following couple of days trading symbols that I would otherwise have never know about. </a:t>
            </a:r>
          </a:p>
          <a:p>
            <a:pPr marL="0" indent="0">
              <a:buNone/>
            </a:pPr>
            <a:endParaRPr lang="en-US" sz="2000" b="0" i="0" dirty="0">
              <a:solidFill>
                <a:srgbClr val="222222"/>
              </a:solidFill>
              <a:effectLst/>
              <a:latin typeface="Arial" panose="020B0604020202020204" pitchFamily="34" charset="0"/>
            </a:endParaRPr>
          </a:p>
          <a:p>
            <a:pPr marL="0" indent="0">
              <a:buNone/>
            </a:pPr>
            <a:r>
              <a:rPr lang="en-US" sz="2000" b="0" i="0" dirty="0">
                <a:solidFill>
                  <a:srgbClr val="222222"/>
                </a:solidFill>
                <a:effectLst/>
                <a:latin typeface="Arial" panose="020B0604020202020204" pitchFamily="34" charset="0"/>
              </a:rPr>
              <a:t>Please dedicate 10 minutes or so every Tuesday to this activity. It makes your subscription fee look really cheap.</a:t>
            </a:r>
            <a:br>
              <a:rPr lang="en-US" sz="2000" dirty="0"/>
            </a:br>
            <a:br>
              <a:rPr lang="en-US" sz="2000" dirty="0"/>
            </a:br>
            <a:r>
              <a:rPr lang="en-US" sz="2000" b="0" i="0" dirty="0">
                <a:solidFill>
                  <a:srgbClr val="222222"/>
                </a:solidFill>
                <a:effectLst/>
                <a:latin typeface="Arial" panose="020B0604020202020204" pitchFamily="34" charset="0"/>
              </a:rPr>
              <a:t>Thanks,</a:t>
            </a:r>
            <a:br>
              <a:rPr lang="en-US" sz="2000" dirty="0"/>
            </a:br>
            <a:r>
              <a:rPr lang="en-US" sz="2000" b="0" i="0" dirty="0">
                <a:solidFill>
                  <a:srgbClr val="222222"/>
                </a:solidFill>
                <a:effectLst/>
                <a:latin typeface="Arial" panose="020B0604020202020204" pitchFamily="34" charset="0"/>
              </a:rPr>
              <a:t>Bill</a:t>
            </a:r>
            <a:endParaRPr lang="en-US" sz="2000" dirty="0"/>
          </a:p>
        </p:txBody>
      </p:sp>
    </p:spTree>
    <p:extLst>
      <p:ext uri="{BB962C8B-B14F-4D97-AF65-F5344CB8AC3E}">
        <p14:creationId xmlns:p14="http://schemas.microsoft.com/office/powerpoint/2010/main" val="2263646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E6DEC45-88B6-4719-9F18-0112A11424F6}"/>
              </a:ext>
            </a:extLst>
          </p:cNvPr>
          <p:cNvSpPr txBox="1"/>
          <p:nvPr/>
        </p:nvSpPr>
        <p:spPr>
          <a:xfrm>
            <a:off x="4038600" y="21319"/>
            <a:ext cx="1143000" cy="523220"/>
          </a:xfrm>
          <a:prstGeom prst="rect">
            <a:avLst/>
          </a:prstGeom>
          <a:noFill/>
        </p:spPr>
        <p:txBody>
          <a:bodyPr wrap="square" rtlCol="0">
            <a:spAutoFit/>
          </a:bodyPr>
          <a:lstStyle/>
          <a:p>
            <a:r>
              <a:rPr lang="en-US" sz="2800" b="1" dirty="0"/>
              <a:t>SHOP</a:t>
            </a:r>
          </a:p>
        </p:txBody>
      </p:sp>
      <p:pic>
        <p:nvPicPr>
          <p:cNvPr id="5" name="Picture 4">
            <a:extLst>
              <a:ext uri="{FF2B5EF4-FFF2-40B4-BE49-F238E27FC236}">
                <a16:creationId xmlns:a16="http://schemas.microsoft.com/office/drawing/2014/main" id="{99759EAE-8928-4BE8-A1E8-583FFACD1F21}"/>
              </a:ext>
            </a:extLst>
          </p:cNvPr>
          <p:cNvPicPr>
            <a:picLocks noChangeAspect="1"/>
          </p:cNvPicPr>
          <p:nvPr/>
        </p:nvPicPr>
        <p:blipFill>
          <a:blip r:embed="rId2"/>
          <a:stretch>
            <a:fillRect/>
          </a:stretch>
        </p:blipFill>
        <p:spPr>
          <a:xfrm>
            <a:off x="0" y="461596"/>
            <a:ext cx="9144000" cy="4220308"/>
          </a:xfrm>
          <a:prstGeom prst="rect">
            <a:avLst/>
          </a:prstGeom>
        </p:spPr>
      </p:pic>
    </p:spTree>
    <p:extLst>
      <p:ext uri="{BB962C8B-B14F-4D97-AF65-F5344CB8AC3E}">
        <p14:creationId xmlns:p14="http://schemas.microsoft.com/office/powerpoint/2010/main" val="824919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E6DEC45-88B6-4719-9F18-0112A11424F6}"/>
              </a:ext>
            </a:extLst>
          </p:cNvPr>
          <p:cNvSpPr txBox="1"/>
          <p:nvPr/>
        </p:nvSpPr>
        <p:spPr>
          <a:xfrm>
            <a:off x="4000500" y="6571"/>
            <a:ext cx="1143000" cy="523220"/>
          </a:xfrm>
          <a:prstGeom prst="rect">
            <a:avLst/>
          </a:prstGeom>
          <a:noFill/>
        </p:spPr>
        <p:txBody>
          <a:bodyPr wrap="square" rtlCol="0">
            <a:spAutoFit/>
          </a:bodyPr>
          <a:lstStyle/>
          <a:p>
            <a:r>
              <a:rPr lang="en-US" sz="2800" b="1" dirty="0"/>
              <a:t>CTHR</a:t>
            </a:r>
          </a:p>
        </p:txBody>
      </p:sp>
      <p:pic>
        <p:nvPicPr>
          <p:cNvPr id="4" name="Picture 3">
            <a:extLst>
              <a:ext uri="{FF2B5EF4-FFF2-40B4-BE49-F238E27FC236}">
                <a16:creationId xmlns:a16="http://schemas.microsoft.com/office/drawing/2014/main" id="{8E88B51D-F1E5-465D-839B-CC0513A177FC}"/>
              </a:ext>
            </a:extLst>
          </p:cNvPr>
          <p:cNvPicPr>
            <a:picLocks noChangeAspect="1"/>
          </p:cNvPicPr>
          <p:nvPr/>
        </p:nvPicPr>
        <p:blipFill>
          <a:blip r:embed="rId2"/>
          <a:stretch>
            <a:fillRect/>
          </a:stretch>
        </p:blipFill>
        <p:spPr>
          <a:xfrm>
            <a:off x="0" y="451840"/>
            <a:ext cx="9144000" cy="4239820"/>
          </a:xfrm>
          <a:prstGeom prst="rect">
            <a:avLst/>
          </a:prstGeom>
        </p:spPr>
      </p:pic>
    </p:spTree>
    <p:extLst>
      <p:ext uri="{BB962C8B-B14F-4D97-AF65-F5344CB8AC3E}">
        <p14:creationId xmlns:p14="http://schemas.microsoft.com/office/powerpoint/2010/main" val="1214481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E6DEC45-88B6-4719-9F18-0112A11424F6}"/>
              </a:ext>
            </a:extLst>
          </p:cNvPr>
          <p:cNvSpPr txBox="1"/>
          <p:nvPr/>
        </p:nvSpPr>
        <p:spPr>
          <a:xfrm>
            <a:off x="4000500" y="6571"/>
            <a:ext cx="1143000" cy="523220"/>
          </a:xfrm>
          <a:prstGeom prst="rect">
            <a:avLst/>
          </a:prstGeom>
          <a:noFill/>
        </p:spPr>
        <p:txBody>
          <a:bodyPr wrap="square" rtlCol="0">
            <a:spAutoFit/>
          </a:bodyPr>
          <a:lstStyle/>
          <a:p>
            <a:r>
              <a:rPr lang="en-US" sz="2800" b="1" dirty="0"/>
              <a:t>CPSH</a:t>
            </a:r>
          </a:p>
        </p:txBody>
      </p:sp>
      <p:pic>
        <p:nvPicPr>
          <p:cNvPr id="5" name="Picture 4">
            <a:extLst>
              <a:ext uri="{FF2B5EF4-FFF2-40B4-BE49-F238E27FC236}">
                <a16:creationId xmlns:a16="http://schemas.microsoft.com/office/drawing/2014/main" id="{FD06DC66-C978-48EB-B3A9-178E6DB754C0}"/>
              </a:ext>
            </a:extLst>
          </p:cNvPr>
          <p:cNvPicPr>
            <a:picLocks noChangeAspect="1"/>
          </p:cNvPicPr>
          <p:nvPr/>
        </p:nvPicPr>
        <p:blipFill>
          <a:blip r:embed="rId2"/>
          <a:stretch>
            <a:fillRect/>
          </a:stretch>
        </p:blipFill>
        <p:spPr>
          <a:xfrm>
            <a:off x="0" y="413670"/>
            <a:ext cx="9144000" cy="4316160"/>
          </a:xfrm>
          <a:prstGeom prst="rect">
            <a:avLst/>
          </a:prstGeom>
        </p:spPr>
      </p:pic>
    </p:spTree>
    <p:extLst>
      <p:ext uri="{BB962C8B-B14F-4D97-AF65-F5344CB8AC3E}">
        <p14:creationId xmlns:p14="http://schemas.microsoft.com/office/powerpoint/2010/main" val="3973412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205979"/>
            <a:ext cx="8839200" cy="857250"/>
          </a:xfrm>
        </p:spPr>
        <p:txBody>
          <a:bodyPr>
            <a:noAutofit/>
          </a:bodyPr>
          <a:lstStyle/>
          <a:p>
            <a:r>
              <a:rPr lang="en-US" dirty="0"/>
              <a:t>Trades you could have Taken</a:t>
            </a:r>
          </a:p>
        </p:txBody>
      </p:sp>
      <p:sp>
        <p:nvSpPr>
          <p:cNvPr id="3" name="Content Placeholder 2"/>
          <p:cNvSpPr>
            <a:spLocks noGrp="1"/>
          </p:cNvSpPr>
          <p:nvPr>
            <p:ph idx="1"/>
          </p:nvPr>
        </p:nvSpPr>
        <p:spPr>
          <a:xfrm>
            <a:off x="457200" y="1352549"/>
            <a:ext cx="8229600" cy="3242073"/>
          </a:xfrm>
        </p:spPr>
        <p:txBody>
          <a:bodyPr>
            <a:normAutofit/>
          </a:bodyPr>
          <a:lstStyle/>
          <a:p>
            <a:pPr marL="0" indent="0">
              <a:buNone/>
            </a:pPr>
            <a:r>
              <a:rPr lang="en-US" sz="4400" dirty="0"/>
              <a:t>CF	     =   $6,350</a:t>
            </a:r>
          </a:p>
          <a:p>
            <a:pPr marL="0" indent="0">
              <a:buNone/>
            </a:pPr>
            <a:r>
              <a:rPr lang="en-US" sz="4400" dirty="0"/>
              <a:t>DOW   =  $39,150</a:t>
            </a:r>
          </a:p>
          <a:p>
            <a:pPr marL="0" indent="0">
              <a:buNone/>
            </a:pPr>
            <a:r>
              <a:rPr lang="en-US" sz="4400" u="sng" dirty="0"/>
              <a:t>Bonds  = $24,156</a:t>
            </a:r>
          </a:p>
          <a:p>
            <a:pPr marL="0" indent="0">
              <a:buNone/>
            </a:pPr>
            <a:r>
              <a:rPr lang="en-US" sz="4400" dirty="0"/>
              <a:t>                  $69656</a:t>
            </a:r>
          </a:p>
        </p:txBody>
      </p:sp>
    </p:spTree>
    <p:extLst>
      <p:ext uri="{BB962C8B-B14F-4D97-AF65-F5344CB8AC3E}">
        <p14:creationId xmlns:p14="http://schemas.microsoft.com/office/powerpoint/2010/main" val="3994153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3B27B5E-EC09-4F9A-A5EF-2EF11F5AF089}"/>
              </a:ext>
            </a:extLst>
          </p:cNvPr>
          <p:cNvPicPr>
            <a:picLocks noChangeAspect="1"/>
          </p:cNvPicPr>
          <p:nvPr/>
        </p:nvPicPr>
        <p:blipFill>
          <a:blip r:embed="rId3"/>
          <a:stretch>
            <a:fillRect/>
          </a:stretch>
        </p:blipFill>
        <p:spPr>
          <a:xfrm>
            <a:off x="0" y="133350"/>
            <a:ext cx="9144000" cy="4876799"/>
          </a:xfrm>
          <a:prstGeom prst="rect">
            <a:avLst/>
          </a:prstGeom>
        </p:spPr>
      </p:pic>
    </p:spTree>
    <p:extLst>
      <p:ext uri="{BB962C8B-B14F-4D97-AF65-F5344CB8AC3E}">
        <p14:creationId xmlns:p14="http://schemas.microsoft.com/office/powerpoint/2010/main" val="2549425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6A3E8-D2A2-49D0-9750-6E7CC77B9B1D}"/>
              </a:ext>
            </a:extLst>
          </p:cNvPr>
          <p:cNvSpPr>
            <a:spLocks noGrp="1"/>
          </p:cNvSpPr>
          <p:nvPr>
            <p:ph type="title"/>
          </p:nvPr>
        </p:nvSpPr>
        <p:spPr>
          <a:xfrm>
            <a:off x="457200" y="2419350"/>
            <a:ext cx="8229600" cy="857250"/>
          </a:xfrm>
        </p:spPr>
        <p:txBody>
          <a:bodyPr>
            <a:normAutofit fontScale="90000"/>
          </a:bodyPr>
          <a:lstStyle/>
          <a:p>
            <a:r>
              <a:rPr lang="en-US" sz="6600" dirty="0">
                <a:solidFill>
                  <a:srgbClr val="FF0000"/>
                </a:solidFill>
              </a:rPr>
              <a:t>No Bullshit Guarantee</a:t>
            </a:r>
            <a:br>
              <a:rPr lang="en-US" sz="6600" dirty="0">
                <a:solidFill>
                  <a:srgbClr val="FF0000"/>
                </a:solidFill>
              </a:rPr>
            </a:br>
            <a:r>
              <a:rPr lang="en-US" sz="2200" dirty="0">
                <a:solidFill>
                  <a:srgbClr val="FF0000"/>
                </a:solidFill>
                <a:effectLst/>
              </a:rPr>
              <a:t>I can not and will not make you any guarantee whatsoever there is no such thing as a guarantee in the financial markets. </a:t>
            </a:r>
            <a:br>
              <a:rPr lang="en-US" sz="2200" dirty="0">
                <a:solidFill>
                  <a:srgbClr val="FF0000"/>
                </a:solidFill>
                <a:effectLst/>
              </a:rPr>
            </a:br>
            <a:br>
              <a:rPr lang="en-US" sz="2200" dirty="0">
                <a:solidFill>
                  <a:srgbClr val="FF0000"/>
                </a:solidFill>
                <a:effectLst/>
              </a:rPr>
            </a:br>
            <a:r>
              <a:rPr lang="en-US" sz="2200" dirty="0">
                <a:solidFill>
                  <a:srgbClr val="FF0000"/>
                </a:solidFill>
                <a:effectLst/>
              </a:rPr>
              <a:t>My Results are not Typical.</a:t>
            </a:r>
            <a:br>
              <a:rPr lang="en-US" sz="2200" dirty="0">
                <a:solidFill>
                  <a:srgbClr val="FF0000"/>
                </a:solidFill>
                <a:effectLst/>
              </a:rPr>
            </a:br>
            <a:br>
              <a:rPr lang="en-US" sz="2200" dirty="0">
                <a:solidFill>
                  <a:srgbClr val="FF0000"/>
                </a:solidFill>
                <a:effectLst/>
              </a:rPr>
            </a:br>
            <a:r>
              <a:rPr lang="en-US" sz="2200" dirty="0">
                <a:solidFill>
                  <a:srgbClr val="FF0000"/>
                </a:solidFill>
                <a:effectLst/>
              </a:rPr>
              <a:t>Also, I do not verify testimonials that people send me via email so you should Consider their performance and results as not typical.</a:t>
            </a:r>
            <a:br>
              <a:rPr lang="en-US" sz="2200" dirty="0">
                <a:solidFill>
                  <a:srgbClr val="FF0000"/>
                </a:solidFill>
                <a:effectLst/>
              </a:rPr>
            </a:br>
            <a:br>
              <a:rPr lang="en-US" sz="2200" dirty="0">
                <a:solidFill>
                  <a:srgbClr val="FF0000"/>
                </a:solidFill>
                <a:effectLst/>
              </a:rPr>
            </a:br>
            <a:r>
              <a:rPr lang="en-US" sz="2200" dirty="0">
                <a:solidFill>
                  <a:srgbClr val="FF0000"/>
                </a:solidFill>
                <a:effectLst/>
              </a:rPr>
              <a:t>Most People Lose Money Trading and Investing.</a:t>
            </a:r>
            <a:br>
              <a:rPr lang="en-US" sz="6600" dirty="0">
                <a:solidFill>
                  <a:srgbClr val="FF0000"/>
                </a:solidFill>
              </a:rPr>
            </a:br>
            <a:endParaRPr lang="en-US" sz="6600" dirty="0">
              <a:solidFill>
                <a:srgbClr val="FF0000"/>
              </a:solidFill>
            </a:endParaRPr>
          </a:p>
        </p:txBody>
      </p:sp>
    </p:spTree>
    <p:extLst>
      <p:ext uri="{BB962C8B-B14F-4D97-AF65-F5344CB8AC3E}">
        <p14:creationId xmlns:p14="http://schemas.microsoft.com/office/powerpoint/2010/main" val="152981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0A2347-73B4-4B73-9862-3B0AE6C70400}"/>
              </a:ext>
            </a:extLst>
          </p:cNvPr>
          <p:cNvPicPr>
            <a:picLocks noChangeAspect="1"/>
          </p:cNvPicPr>
          <p:nvPr/>
        </p:nvPicPr>
        <p:blipFill>
          <a:blip r:embed="rId3"/>
          <a:stretch>
            <a:fillRect/>
          </a:stretch>
        </p:blipFill>
        <p:spPr>
          <a:xfrm>
            <a:off x="0" y="133350"/>
            <a:ext cx="9144000" cy="4952999"/>
          </a:xfrm>
          <a:prstGeom prst="rect">
            <a:avLst/>
          </a:prstGeom>
        </p:spPr>
      </p:pic>
    </p:spTree>
    <p:extLst>
      <p:ext uri="{BB962C8B-B14F-4D97-AF65-F5344CB8AC3E}">
        <p14:creationId xmlns:p14="http://schemas.microsoft.com/office/powerpoint/2010/main" val="2033877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BCC7A3-59BE-411D-B35C-21A4C7A61C9B}"/>
              </a:ext>
            </a:extLst>
          </p:cNvPr>
          <p:cNvPicPr>
            <a:picLocks noChangeAspect="1"/>
          </p:cNvPicPr>
          <p:nvPr/>
        </p:nvPicPr>
        <p:blipFill>
          <a:blip r:embed="rId3"/>
          <a:stretch>
            <a:fillRect/>
          </a:stretch>
        </p:blipFill>
        <p:spPr>
          <a:xfrm>
            <a:off x="76200" y="133350"/>
            <a:ext cx="9067800" cy="4953000"/>
          </a:xfrm>
          <a:prstGeom prst="rect">
            <a:avLst/>
          </a:prstGeom>
        </p:spPr>
      </p:pic>
    </p:spTree>
    <p:extLst>
      <p:ext uri="{BB962C8B-B14F-4D97-AF65-F5344CB8AC3E}">
        <p14:creationId xmlns:p14="http://schemas.microsoft.com/office/powerpoint/2010/main" val="3731744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05979"/>
            <a:ext cx="8839200" cy="857250"/>
          </a:xfrm>
        </p:spPr>
        <p:txBody>
          <a:bodyPr>
            <a:noAutofit/>
          </a:bodyPr>
          <a:lstStyle/>
          <a:p>
            <a:r>
              <a:rPr lang="en-US" dirty="0"/>
              <a:t>What does This Work on?</a:t>
            </a:r>
          </a:p>
        </p:txBody>
      </p:sp>
      <p:sp>
        <p:nvSpPr>
          <p:cNvPr id="3" name="Content Placeholder 2"/>
          <p:cNvSpPr>
            <a:spLocks noGrp="1"/>
          </p:cNvSpPr>
          <p:nvPr>
            <p:ph idx="1"/>
          </p:nvPr>
        </p:nvSpPr>
        <p:spPr>
          <a:xfrm>
            <a:off x="457200" y="1352549"/>
            <a:ext cx="8229600" cy="3242073"/>
          </a:xfrm>
        </p:spPr>
        <p:txBody>
          <a:bodyPr>
            <a:normAutofit fontScale="77500" lnSpcReduction="20000"/>
          </a:bodyPr>
          <a:lstStyle/>
          <a:p>
            <a:r>
              <a:rPr lang="en-US" dirty="0"/>
              <a:t>Stocks</a:t>
            </a:r>
          </a:p>
          <a:p>
            <a:r>
              <a:rPr lang="en-US" dirty="0"/>
              <a:t>Options </a:t>
            </a:r>
          </a:p>
          <a:p>
            <a:r>
              <a:rPr lang="en-US" dirty="0"/>
              <a:t>Futures</a:t>
            </a:r>
          </a:p>
          <a:p>
            <a:r>
              <a:rPr lang="en-US" dirty="0"/>
              <a:t>Forex</a:t>
            </a:r>
          </a:p>
          <a:p>
            <a:r>
              <a:rPr lang="en-US" dirty="0"/>
              <a:t>Bonds </a:t>
            </a:r>
          </a:p>
          <a:p>
            <a:r>
              <a:rPr lang="en-US" dirty="0"/>
              <a:t>Gold </a:t>
            </a:r>
          </a:p>
          <a:p>
            <a:r>
              <a:rPr lang="en-US" dirty="0"/>
              <a:t>Commodities</a:t>
            </a:r>
          </a:p>
          <a:p>
            <a:r>
              <a:rPr lang="en-US" dirty="0"/>
              <a:t>Cryptos</a:t>
            </a:r>
          </a:p>
          <a:p>
            <a:endParaRPr lang="en-US" dirty="0"/>
          </a:p>
          <a:p>
            <a:endParaRPr lang="en-US" dirty="0"/>
          </a:p>
        </p:txBody>
      </p:sp>
    </p:spTree>
    <p:extLst>
      <p:ext uri="{BB962C8B-B14F-4D97-AF65-F5344CB8AC3E}">
        <p14:creationId xmlns:p14="http://schemas.microsoft.com/office/powerpoint/2010/main" val="3390747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05979"/>
            <a:ext cx="8839200" cy="857250"/>
          </a:xfrm>
        </p:spPr>
        <p:txBody>
          <a:bodyPr>
            <a:noAutofit/>
          </a:bodyPr>
          <a:lstStyle/>
          <a:p>
            <a:r>
              <a:rPr lang="en-US" dirty="0"/>
              <a:t>What Time Frame?</a:t>
            </a:r>
          </a:p>
        </p:txBody>
      </p:sp>
      <p:sp>
        <p:nvSpPr>
          <p:cNvPr id="3" name="Content Placeholder 2"/>
          <p:cNvSpPr>
            <a:spLocks noGrp="1"/>
          </p:cNvSpPr>
          <p:nvPr>
            <p:ph idx="1"/>
          </p:nvPr>
        </p:nvSpPr>
        <p:spPr>
          <a:xfrm>
            <a:off x="457200" y="1352549"/>
            <a:ext cx="8229600" cy="3242073"/>
          </a:xfrm>
        </p:spPr>
        <p:txBody>
          <a:bodyPr>
            <a:normAutofit/>
          </a:bodyPr>
          <a:lstStyle/>
          <a:p>
            <a:r>
              <a:rPr lang="en-US" dirty="0"/>
              <a:t>Day Trading </a:t>
            </a:r>
          </a:p>
          <a:p>
            <a:r>
              <a:rPr lang="en-US" dirty="0"/>
              <a:t>Swing Trading </a:t>
            </a:r>
          </a:p>
          <a:p>
            <a:r>
              <a:rPr lang="en-US" dirty="0"/>
              <a:t>Investing </a:t>
            </a:r>
          </a:p>
          <a:p>
            <a:endParaRPr lang="en-US" dirty="0"/>
          </a:p>
        </p:txBody>
      </p:sp>
    </p:spTree>
    <p:extLst>
      <p:ext uri="{BB962C8B-B14F-4D97-AF65-F5344CB8AC3E}">
        <p14:creationId xmlns:p14="http://schemas.microsoft.com/office/powerpoint/2010/main" val="1758687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2600" y="1352550"/>
            <a:ext cx="3124200" cy="3394472"/>
          </a:xfrm>
        </p:spPr>
        <p:txBody>
          <a:bodyPr/>
          <a:lstStyle/>
          <a:p>
            <a:pPr marL="0" indent="0">
              <a:buNone/>
            </a:pPr>
            <a:r>
              <a:rPr lang="en-US" b="0" dirty="0"/>
              <a:t>This will be…</a:t>
            </a:r>
            <a:br>
              <a:rPr lang="en-US" b="0" dirty="0"/>
            </a:br>
            <a:r>
              <a:rPr lang="en-US" sz="4800" dirty="0"/>
              <a:t>DIFFERENT</a:t>
            </a:r>
            <a:br>
              <a:rPr lang="en-US" sz="4800" dirty="0"/>
            </a:br>
            <a:r>
              <a:rPr lang="en-US" b="0" dirty="0"/>
              <a:t>(in a good way)</a:t>
            </a:r>
          </a:p>
        </p:txBody>
      </p:sp>
    </p:spTree>
    <p:extLst>
      <p:ext uri="{BB962C8B-B14F-4D97-AF65-F5344CB8AC3E}">
        <p14:creationId xmlns:p14="http://schemas.microsoft.com/office/powerpoint/2010/main" val="4279319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05979"/>
            <a:ext cx="8839200" cy="857250"/>
          </a:xfrm>
        </p:spPr>
        <p:txBody>
          <a:bodyPr>
            <a:noAutofit/>
          </a:bodyPr>
          <a:lstStyle/>
          <a:p>
            <a:r>
              <a:rPr lang="en-US" dirty="0"/>
              <a:t>S&amp;P 500 Results  (last 5 years)</a:t>
            </a:r>
          </a:p>
        </p:txBody>
      </p:sp>
      <p:sp>
        <p:nvSpPr>
          <p:cNvPr id="3" name="Content Placeholder 2"/>
          <p:cNvSpPr>
            <a:spLocks noGrp="1"/>
          </p:cNvSpPr>
          <p:nvPr>
            <p:ph idx="1"/>
          </p:nvPr>
        </p:nvSpPr>
        <p:spPr/>
        <p:txBody>
          <a:bodyPr/>
          <a:lstStyle/>
          <a:p>
            <a:r>
              <a:rPr lang="en-US" dirty="0"/>
              <a:t>Stocks in the index 430/500 86%</a:t>
            </a:r>
          </a:p>
          <a:p>
            <a:r>
              <a:rPr lang="en-US" dirty="0"/>
              <a:t>33% return if you take ever signal</a:t>
            </a:r>
          </a:p>
          <a:p>
            <a:r>
              <a:rPr lang="en-US" dirty="0"/>
              <a:t>79% if you remove the counter trend signals and wait for 3 day confirmation</a:t>
            </a:r>
          </a:p>
          <a:p>
            <a:r>
              <a:rPr lang="en-US" dirty="0"/>
              <a:t>Across all stocks in the S&amp;P 500</a:t>
            </a:r>
          </a:p>
        </p:txBody>
      </p:sp>
    </p:spTree>
    <p:extLst>
      <p:ext uri="{BB962C8B-B14F-4D97-AF65-F5344CB8AC3E}">
        <p14:creationId xmlns:p14="http://schemas.microsoft.com/office/powerpoint/2010/main" val="1640640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05979"/>
            <a:ext cx="8839200" cy="857250"/>
          </a:xfrm>
        </p:spPr>
        <p:txBody>
          <a:bodyPr>
            <a:noAutofit/>
          </a:bodyPr>
          <a:lstStyle/>
          <a:p>
            <a:r>
              <a:rPr lang="en-US" dirty="0"/>
              <a:t>Profitable on 29 currencies </a:t>
            </a:r>
            <a:br>
              <a:rPr lang="en-US" dirty="0"/>
            </a:br>
            <a:r>
              <a:rPr lang="en-US" dirty="0"/>
              <a:t>Over last 10 years</a:t>
            </a:r>
          </a:p>
        </p:txBody>
      </p:sp>
      <p:sp>
        <p:nvSpPr>
          <p:cNvPr id="3" name="Content Placeholder 2"/>
          <p:cNvSpPr>
            <a:spLocks noGrp="1"/>
          </p:cNvSpPr>
          <p:nvPr>
            <p:ph idx="1"/>
          </p:nvPr>
        </p:nvSpPr>
        <p:spPr>
          <a:xfrm>
            <a:off x="457200" y="1352549"/>
            <a:ext cx="8229600" cy="3242073"/>
          </a:xfrm>
        </p:spPr>
        <p:txBody>
          <a:bodyPr/>
          <a:lstStyle/>
          <a:p>
            <a:r>
              <a:rPr lang="en-US" dirty="0"/>
              <a:t>Daily- Hourly- 10 min</a:t>
            </a:r>
          </a:p>
        </p:txBody>
      </p:sp>
    </p:spTree>
    <p:extLst>
      <p:ext uri="{BB962C8B-B14F-4D97-AF65-F5344CB8AC3E}">
        <p14:creationId xmlns:p14="http://schemas.microsoft.com/office/powerpoint/2010/main" val="3158965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05979"/>
            <a:ext cx="8839200" cy="857250"/>
          </a:xfrm>
        </p:spPr>
        <p:txBody>
          <a:bodyPr>
            <a:noAutofit/>
          </a:bodyPr>
          <a:lstStyle/>
          <a:p>
            <a:r>
              <a:rPr lang="en-US" dirty="0"/>
              <a:t>Time Frame selection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42720905"/>
              </p:ext>
            </p:extLst>
          </p:nvPr>
        </p:nvGraphicFramePr>
        <p:xfrm>
          <a:off x="304800" y="1352550"/>
          <a:ext cx="8610600" cy="2834640"/>
        </p:xfrm>
        <a:graphic>
          <a:graphicData uri="http://schemas.openxmlformats.org/drawingml/2006/table">
            <a:tbl>
              <a:tblPr firstRow="1" bandRow="1">
                <a:tableStyleId>{5C22544A-7EE6-4342-B048-85BDC9FD1C3A}</a:tableStyleId>
              </a:tblPr>
              <a:tblGrid>
                <a:gridCol w="1076325">
                  <a:extLst>
                    <a:ext uri="{9D8B030D-6E8A-4147-A177-3AD203B41FA5}">
                      <a16:colId xmlns:a16="http://schemas.microsoft.com/office/drawing/2014/main" val="20000"/>
                    </a:ext>
                  </a:extLst>
                </a:gridCol>
                <a:gridCol w="1076325">
                  <a:extLst>
                    <a:ext uri="{9D8B030D-6E8A-4147-A177-3AD203B41FA5}">
                      <a16:colId xmlns:a16="http://schemas.microsoft.com/office/drawing/2014/main" val="20001"/>
                    </a:ext>
                  </a:extLst>
                </a:gridCol>
                <a:gridCol w="1076325">
                  <a:extLst>
                    <a:ext uri="{9D8B030D-6E8A-4147-A177-3AD203B41FA5}">
                      <a16:colId xmlns:a16="http://schemas.microsoft.com/office/drawing/2014/main" val="20002"/>
                    </a:ext>
                  </a:extLst>
                </a:gridCol>
                <a:gridCol w="1076325">
                  <a:extLst>
                    <a:ext uri="{9D8B030D-6E8A-4147-A177-3AD203B41FA5}">
                      <a16:colId xmlns:a16="http://schemas.microsoft.com/office/drawing/2014/main" val="20003"/>
                    </a:ext>
                  </a:extLst>
                </a:gridCol>
                <a:gridCol w="1076325">
                  <a:extLst>
                    <a:ext uri="{9D8B030D-6E8A-4147-A177-3AD203B41FA5}">
                      <a16:colId xmlns:a16="http://schemas.microsoft.com/office/drawing/2014/main" val="20004"/>
                    </a:ext>
                  </a:extLst>
                </a:gridCol>
                <a:gridCol w="1076325">
                  <a:extLst>
                    <a:ext uri="{9D8B030D-6E8A-4147-A177-3AD203B41FA5}">
                      <a16:colId xmlns:a16="http://schemas.microsoft.com/office/drawing/2014/main" val="20005"/>
                    </a:ext>
                  </a:extLst>
                </a:gridCol>
                <a:gridCol w="1076325">
                  <a:extLst>
                    <a:ext uri="{9D8B030D-6E8A-4147-A177-3AD203B41FA5}">
                      <a16:colId xmlns:a16="http://schemas.microsoft.com/office/drawing/2014/main" val="20006"/>
                    </a:ext>
                  </a:extLst>
                </a:gridCol>
                <a:gridCol w="1076325">
                  <a:extLst>
                    <a:ext uri="{9D8B030D-6E8A-4147-A177-3AD203B41FA5}">
                      <a16:colId xmlns:a16="http://schemas.microsoft.com/office/drawing/2014/main" val="20007"/>
                    </a:ext>
                  </a:extLst>
                </a:gridCol>
              </a:tblGrid>
              <a:tr h="370840">
                <a:tc>
                  <a:txBody>
                    <a:bodyPr/>
                    <a:lstStyle/>
                    <a:p>
                      <a:endParaRPr lang="en-US" dirty="0"/>
                    </a:p>
                  </a:txBody>
                  <a:tcPr/>
                </a:tc>
                <a:tc>
                  <a:txBody>
                    <a:bodyPr/>
                    <a:lstStyle/>
                    <a:p>
                      <a:pPr algn="ctr"/>
                      <a:r>
                        <a:rPr lang="en-US" dirty="0"/>
                        <a:t>Scalp</a:t>
                      </a:r>
                    </a:p>
                  </a:txBody>
                  <a:tcPr/>
                </a:tc>
                <a:tc>
                  <a:txBody>
                    <a:bodyPr/>
                    <a:lstStyle/>
                    <a:p>
                      <a:pPr algn="ctr"/>
                      <a:r>
                        <a:rPr lang="en-US" dirty="0"/>
                        <a:t>Very Short</a:t>
                      </a:r>
                    </a:p>
                  </a:txBody>
                  <a:tcPr/>
                </a:tc>
                <a:tc>
                  <a:txBody>
                    <a:bodyPr/>
                    <a:lstStyle/>
                    <a:p>
                      <a:pPr algn="ctr"/>
                      <a:r>
                        <a:rPr lang="en-US" dirty="0"/>
                        <a:t>Short </a:t>
                      </a:r>
                    </a:p>
                    <a:p>
                      <a:pPr algn="ctr"/>
                      <a:r>
                        <a:rPr lang="en-US" dirty="0"/>
                        <a:t>Term</a:t>
                      </a:r>
                    </a:p>
                  </a:txBody>
                  <a:tcPr/>
                </a:tc>
                <a:tc>
                  <a:txBody>
                    <a:bodyPr/>
                    <a:lstStyle/>
                    <a:p>
                      <a:pPr algn="ctr"/>
                      <a:r>
                        <a:rPr lang="en-US" dirty="0"/>
                        <a:t>Medium</a:t>
                      </a:r>
                    </a:p>
                    <a:p>
                      <a:pPr algn="ctr"/>
                      <a:r>
                        <a:rPr lang="en-US" dirty="0"/>
                        <a:t>Term</a:t>
                      </a:r>
                    </a:p>
                  </a:txBody>
                  <a:tcPr/>
                </a:tc>
                <a:tc>
                  <a:txBody>
                    <a:bodyPr/>
                    <a:lstStyle/>
                    <a:p>
                      <a:pPr algn="ctr"/>
                      <a:r>
                        <a:rPr lang="en-US" dirty="0"/>
                        <a:t>Swing</a:t>
                      </a:r>
                    </a:p>
                    <a:p>
                      <a:pPr algn="ctr"/>
                      <a:r>
                        <a:rPr lang="en-US" dirty="0"/>
                        <a:t>Trade</a:t>
                      </a:r>
                    </a:p>
                  </a:txBody>
                  <a:tcPr/>
                </a:tc>
                <a:tc>
                  <a:txBody>
                    <a:bodyPr/>
                    <a:lstStyle/>
                    <a:p>
                      <a:pPr algn="ctr"/>
                      <a:r>
                        <a:rPr lang="en-US" dirty="0"/>
                        <a:t>Core </a:t>
                      </a:r>
                    </a:p>
                    <a:p>
                      <a:pPr algn="ctr"/>
                      <a:r>
                        <a:rPr lang="en-US" dirty="0"/>
                        <a:t>Trade</a:t>
                      </a:r>
                    </a:p>
                  </a:txBody>
                  <a:tcPr/>
                </a:tc>
                <a:tc>
                  <a:txBody>
                    <a:bodyPr/>
                    <a:lstStyle/>
                    <a:p>
                      <a:pPr algn="ctr"/>
                      <a:r>
                        <a:rPr lang="en-US" dirty="0"/>
                        <a:t>Investor</a:t>
                      </a:r>
                    </a:p>
                    <a:p>
                      <a:pPr algn="ctr"/>
                      <a:r>
                        <a:rPr lang="en-US" dirty="0"/>
                        <a:t>Pray</a:t>
                      </a:r>
                    </a:p>
                  </a:txBody>
                  <a:tcPr/>
                </a:tc>
                <a:extLst>
                  <a:ext uri="{0D108BD9-81ED-4DB2-BD59-A6C34878D82A}">
                    <a16:rowId xmlns:a16="http://schemas.microsoft.com/office/drawing/2014/main" val="10000"/>
                  </a:ext>
                </a:extLst>
              </a:tr>
              <a:tr h="370840">
                <a:tc>
                  <a:txBody>
                    <a:bodyPr/>
                    <a:lstStyle/>
                    <a:p>
                      <a:pPr algn="ctr"/>
                      <a:r>
                        <a:rPr lang="en-US" dirty="0"/>
                        <a:t>Time Horizon</a:t>
                      </a:r>
                    </a:p>
                  </a:txBody>
                  <a:tcPr/>
                </a:tc>
                <a:tc>
                  <a:txBody>
                    <a:bodyPr/>
                    <a:lstStyle/>
                    <a:p>
                      <a:pPr algn="ctr"/>
                      <a:r>
                        <a:rPr lang="en-US" dirty="0"/>
                        <a:t>Minutes</a:t>
                      </a:r>
                    </a:p>
                  </a:txBody>
                  <a:tcPr/>
                </a:tc>
                <a:tc>
                  <a:txBody>
                    <a:bodyPr/>
                    <a:lstStyle/>
                    <a:p>
                      <a:pPr algn="ctr"/>
                      <a:r>
                        <a:rPr lang="en-US" dirty="0"/>
                        <a:t>Hours</a:t>
                      </a:r>
                    </a:p>
                  </a:txBody>
                  <a:tcPr/>
                </a:tc>
                <a:tc>
                  <a:txBody>
                    <a:bodyPr/>
                    <a:lstStyle/>
                    <a:p>
                      <a:pPr algn="ctr"/>
                      <a:r>
                        <a:rPr lang="en-US" dirty="0"/>
                        <a:t>Days</a:t>
                      </a:r>
                    </a:p>
                  </a:txBody>
                  <a:tcPr/>
                </a:tc>
                <a:tc>
                  <a:txBody>
                    <a:bodyPr/>
                    <a:lstStyle/>
                    <a:p>
                      <a:pPr algn="ctr"/>
                      <a:r>
                        <a:rPr lang="en-US" dirty="0"/>
                        <a:t>Weeks</a:t>
                      </a:r>
                    </a:p>
                  </a:txBody>
                  <a:tcPr/>
                </a:tc>
                <a:tc>
                  <a:txBody>
                    <a:bodyPr/>
                    <a:lstStyle/>
                    <a:p>
                      <a:pPr algn="ctr"/>
                      <a:r>
                        <a:rPr lang="en-US" dirty="0"/>
                        <a:t>Months</a:t>
                      </a:r>
                    </a:p>
                  </a:txBody>
                  <a:tcPr/>
                </a:tc>
                <a:tc>
                  <a:txBody>
                    <a:bodyPr/>
                    <a:lstStyle/>
                    <a:p>
                      <a:pPr algn="ctr"/>
                      <a:r>
                        <a:rPr lang="en-US" dirty="0"/>
                        <a:t>Years</a:t>
                      </a:r>
                    </a:p>
                  </a:txBody>
                  <a:tcPr/>
                </a:tc>
                <a:tc>
                  <a:txBody>
                    <a:bodyPr/>
                    <a:lstStyle/>
                    <a:p>
                      <a:pPr algn="ctr"/>
                      <a:r>
                        <a:rPr lang="en-US" dirty="0"/>
                        <a:t>Many Years</a:t>
                      </a:r>
                    </a:p>
                  </a:txBody>
                  <a:tcPr/>
                </a:tc>
                <a:extLst>
                  <a:ext uri="{0D108BD9-81ED-4DB2-BD59-A6C34878D82A}">
                    <a16:rowId xmlns:a16="http://schemas.microsoft.com/office/drawing/2014/main" val="10001"/>
                  </a:ext>
                </a:extLst>
              </a:tr>
              <a:tr h="370840">
                <a:tc>
                  <a:txBody>
                    <a:bodyPr/>
                    <a:lstStyle/>
                    <a:p>
                      <a:pPr algn="ctr"/>
                      <a:r>
                        <a:rPr lang="en-US" dirty="0"/>
                        <a:t>Chart</a:t>
                      </a:r>
                      <a:r>
                        <a:rPr lang="en-US" baseline="0" dirty="0"/>
                        <a:t> Time Frame</a:t>
                      </a:r>
                    </a:p>
                  </a:txBody>
                  <a:tcPr/>
                </a:tc>
                <a:tc>
                  <a:txBody>
                    <a:bodyPr/>
                    <a:lstStyle/>
                    <a:p>
                      <a:pPr algn="ctr"/>
                      <a:r>
                        <a:rPr lang="en-US" dirty="0"/>
                        <a:t>Ticks</a:t>
                      </a:r>
                    </a:p>
                    <a:p>
                      <a:pPr algn="ctr"/>
                      <a:r>
                        <a:rPr lang="en-US" dirty="0"/>
                        <a:t>1 Min</a:t>
                      </a:r>
                    </a:p>
                  </a:txBody>
                  <a:tcPr/>
                </a:tc>
                <a:tc>
                  <a:txBody>
                    <a:bodyPr/>
                    <a:lstStyle/>
                    <a:p>
                      <a:pPr algn="ctr"/>
                      <a:r>
                        <a:rPr lang="en-US" dirty="0"/>
                        <a:t>5/10 Mins</a:t>
                      </a:r>
                    </a:p>
                  </a:txBody>
                  <a:tcPr/>
                </a:tc>
                <a:tc>
                  <a:txBody>
                    <a:bodyPr/>
                    <a:lstStyle/>
                    <a:p>
                      <a:pPr algn="ctr"/>
                      <a:r>
                        <a:rPr lang="en-US" dirty="0"/>
                        <a:t>Hourly</a:t>
                      </a:r>
                    </a:p>
                  </a:txBody>
                  <a:tcPr/>
                </a:tc>
                <a:tc>
                  <a:txBody>
                    <a:bodyPr/>
                    <a:lstStyle/>
                    <a:p>
                      <a:pPr algn="ctr"/>
                      <a:r>
                        <a:rPr lang="en-US" dirty="0"/>
                        <a:t>Daily</a:t>
                      </a:r>
                    </a:p>
                  </a:txBody>
                  <a:tcPr/>
                </a:tc>
                <a:tc>
                  <a:txBody>
                    <a:bodyPr/>
                    <a:lstStyle/>
                    <a:p>
                      <a:pPr algn="ctr"/>
                      <a:r>
                        <a:rPr lang="en-US" dirty="0"/>
                        <a:t>Weekly</a:t>
                      </a:r>
                    </a:p>
                  </a:txBody>
                  <a:tcPr/>
                </a:tc>
                <a:tc>
                  <a:txBody>
                    <a:bodyPr/>
                    <a:lstStyle/>
                    <a:p>
                      <a:pPr algn="ctr"/>
                      <a:r>
                        <a:rPr lang="en-US" dirty="0"/>
                        <a:t>Monthly</a:t>
                      </a:r>
                    </a:p>
                  </a:txBody>
                  <a:tcPr/>
                </a:tc>
                <a:tc>
                  <a:txBody>
                    <a:bodyPr/>
                    <a:lstStyle/>
                    <a:p>
                      <a:pPr algn="ctr"/>
                      <a:r>
                        <a:rPr lang="en-US" dirty="0"/>
                        <a:t>3 </a:t>
                      </a:r>
                      <a:r>
                        <a:rPr lang="en-US" baseline="0" dirty="0"/>
                        <a:t>Months</a:t>
                      </a:r>
                      <a:endParaRPr lang="en-US" dirty="0"/>
                    </a:p>
                    <a:p>
                      <a:pPr algn="ctr"/>
                      <a:endParaRPr lang="en-US" dirty="0"/>
                    </a:p>
                  </a:txBody>
                  <a:tcPr/>
                </a:tc>
                <a:extLst>
                  <a:ext uri="{0D108BD9-81ED-4DB2-BD59-A6C34878D82A}">
                    <a16:rowId xmlns:a16="http://schemas.microsoft.com/office/drawing/2014/main" val="10002"/>
                  </a:ext>
                </a:extLst>
              </a:tr>
              <a:tr h="370840">
                <a:tc>
                  <a:txBody>
                    <a:bodyPr/>
                    <a:lstStyle/>
                    <a:p>
                      <a:pPr algn="ctr"/>
                      <a:r>
                        <a:rPr lang="en-US" dirty="0"/>
                        <a:t>Cloud</a:t>
                      </a:r>
                      <a:r>
                        <a:rPr lang="en-US" baseline="0" dirty="0"/>
                        <a:t> Extends</a:t>
                      </a:r>
                      <a:endParaRPr lang="en-US" dirty="0"/>
                    </a:p>
                  </a:txBody>
                  <a:tcPr/>
                </a:tc>
                <a:tc>
                  <a:txBody>
                    <a:bodyPr/>
                    <a:lstStyle/>
                    <a:p>
                      <a:pPr algn="ctr"/>
                      <a:r>
                        <a:rPr lang="en-US" dirty="0"/>
                        <a:t>30 Mins</a:t>
                      </a:r>
                    </a:p>
                  </a:txBody>
                  <a:tcPr/>
                </a:tc>
                <a:tc>
                  <a:txBody>
                    <a:bodyPr/>
                    <a:lstStyle/>
                    <a:p>
                      <a:pPr algn="ctr"/>
                      <a:r>
                        <a:rPr lang="en-US" dirty="0"/>
                        <a:t>2-4 hours</a:t>
                      </a:r>
                    </a:p>
                  </a:txBody>
                  <a:tcPr/>
                </a:tc>
                <a:tc>
                  <a:txBody>
                    <a:bodyPr/>
                    <a:lstStyle/>
                    <a:p>
                      <a:pPr algn="ctr"/>
                      <a:r>
                        <a:rPr lang="en-US" dirty="0"/>
                        <a:t>3 days</a:t>
                      </a:r>
                    </a:p>
                  </a:txBody>
                  <a:tcPr/>
                </a:tc>
                <a:tc>
                  <a:txBody>
                    <a:bodyPr/>
                    <a:lstStyle/>
                    <a:p>
                      <a:pPr algn="ctr"/>
                      <a:r>
                        <a:rPr lang="en-US" dirty="0"/>
                        <a:t>1 Month</a:t>
                      </a:r>
                    </a:p>
                  </a:txBody>
                  <a:tcPr/>
                </a:tc>
                <a:tc>
                  <a:txBody>
                    <a:bodyPr/>
                    <a:lstStyle/>
                    <a:p>
                      <a:pPr algn="ctr"/>
                      <a:r>
                        <a:rPr lang="en-US" dirty="0"/>
                        <a:t>6 Months</a:t>
                      </a:r>
                    </a:p>
                  </a:txBody>
                  <a:tcPr/>
                </a:tc>
                <a:tc>
                  <a:txBody>
                    <a:bodyPr/>
                    <a:lstStyle/>
                    <a:p>
                      <a:pPr algn="ctr"/>
                      <a:r>
                        <a:rPr lang="en-US" dirty="0"/>
                        <a:t>2</a:t>
                      </a:r>
                      <a:r>
                        <a:rPr lang="en-US" baseline="0" dirty="0"/>
                        <a:t> Years</a:t>
                      </a:r>
                      <a:endParaRPr lang="en-US" dirty="0"/>
                    </a:p>
                  </a:txBody>
                  <a:tcPr/>
                </a:tc>
                <a:tc>
                  <a:txBody>
                    <a:bodyPr/>
                    <a:lstStyle/>
                    <a:p>
                      <a:pPr algn="ctr"/>
                      <a:r>
                        <a:rPr lang="en-US" dirty="0"/>
                        <a:t>8</a:t>
                      </a:r>
                      <a:r>
                        <a:rPr lang="en-US" baseline="0" dirty="0"/>
                        <a:t> years</a:t>
                      </a:r>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401861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05979"/>
            <a:ext cx="8839200" cy="857250"/>
          </a:xfrm>
        </p:spPr>
        <p:txBody>
          <a:bodyPr>
            <a:noAutofit/>
          </a:bodyPr>
          <a:lstStyle/>
          <a:p>
            <a:r>
              <a:rPr lang="en-US" dirty="0"/>
              <a:t> This is what you want</a:t>
            </a:r>
          </a:p>
        </p:txBody>
      </p:sp>
      <p:sp>
        <p:nvSpPr>
          <p:cNvPr id="3" name="Content Placeholder 2"/>
          <p:cNvSpPr>
            <a:spLocks noGrp="1"/>
          </p:cNvSpPr>
          <p:nvPr>
            <p:ph idx="1"/>
          </p:nvPr>
        </p:nvSpPr>
        <p:spPr/>
        <p:txBody>
          <a:bodyPr/>
          <a:lstStyle/>
          <a:p>
            <a:r>
              <a:rPr lang="en-US" dirty="0"/>
              <a:t>#1 Technique used in Japan</a:t>
            </a:r>
          </a:p>
          <a:p>
            <a:r>
              <a:rPr lang="en-US" dirty="0"/>
              <a:t>Know exactly what’s happening in seconds </a:t>
            </a:r>
          </a:p>
          <a:p>
            <a:r>
              <a:rPr lang="en-US" dirty="0"/>
              <a:t>Trends and Signals</a:t>
            </a:r>
          </a:p>
          <a:p>
            <a:r>
              <a:rPr lang="en-US" dirty="0"/>
              <a:t>Designed to produce clear signals</a:t>
            </a:r>
          </a:p>
        </p:txBody>
      </p:sp>
    </p:spTree>
    <p:extLst>
      <p:ext uri="{BB962C8B-B14F-4D97-AF65-F5344CB8AC3E}">
        <p14:creationId xmlns:p14="http://schemas.microsoft.com/office/powerpoint/2010/main" val="1994567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05979"/>
            <a:ext cx="8839200" cy="857250"/>
          </a:xfrm>
        </p:spPr>
        <p:txBody>
          <a:bodyPr>
            <a:noAutofit/>
          </a:bodyPr>
          <a:lstStyle/>
          <a:p>
            <a:r>
              <a:rPr lang="en-US" dirty="0"/>
              <a:t> Edge For You Now</a:t>
            </a:r>
          </a:p>
        </p:txBody>
      </p:sp>
      <p:sp>
        <p:nvSpPr>
          <p:cNvPr id="3" name="Content Placeholder 2"/>
          <p:cNvSpPr>
            <a:spLocks noGrp="1"/>
          </p:cNvSpPr>
          <p:nvPr>
            <p:ph idx="1"/>
          </p:nvPr>
        </p:nvSpPr>
        <p:spPr/>
        <p:txBody>
          <a:bodyPr/>
          <a:lstStyle/>
          <a:p>
            <a:r>
              <a:rPr lang="en-US" dirty="0"/>
              <a:t>Past </a:t>
            </a:r>
          </a:p>
          <a:p>
            <a:r>
              <a:rPr lang="en-US" dirty="0"/>
              <a:t>Present </a:t>
            </a:r>
          </a:p>
          <a:p>
            <a:r>
              <a:rPr lang="en-US" dirty="0"/>
              <a:t>Future</a:t>
            </a:r>
          </a:p>
        </p:txBody>
      </p:sp>
    </p:spTree>
    <p:extLst>
      <p:ext uri="{BB962C8B-B14F-4D97-AF65-F5344CB8AC3E}">
        <p14:creationId xmlns:p14="http://schemas.microsoft.com/office/powerpoint/2010/main" val="2906547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dirty="0">
                <a:solidFill>
                  <a:srgbClr val="FF0000"/>
                </a:solidFill>
              </a:rPr>
              <a:t>Warning</a:t>
            </a:r>
          </a:p>
        </p:txBody>
      </p:sp>
      <p:sp>
        <p:nvSpPr>
          <p:cNvPr id="3" name="Content Placeholder 2"/>
          <p:cNvSpPr>
            <a:spLocks noGrp="1"/>
          </p:cNvSpPr>
          <p:nvPr>
            <p:ph idx="1"/>
          </p:nvPr>
        </p:nvSpPr>
        <p:spPr/>
        <p:txBody>
          <a:bodyPr>
            <a:normAutofit fontScale="47500" lnSpcReduction="20000"/>
          </a:bodyPr>
          <a:lstStyle/>
          <a:p>
            <a:pPr marL="0" indent="0">
              <a:buNone/>
            </a:pPr>
            <a:r>
              <a:rPr lang="en-US" b="1" dirty="0">
                <a:solidFill>
                  <a:srgbClr val="FF0000"/>
                </a:solidFill>
              </a:rPr>
              <a:t>IMPORTANT NOTICE! No representation is being made that the use of this strategy or any system or trading methodology will generate profits. Past performance is not necessarily indicative of future results. There is substantial risk of loss associated with trading securities and options on equities. Only risk capital should be used to trade. Trading securities is not suitable for everyone. Disclaimer: Futures, Options, and Currency trading all have large potential rewards, but they also have large potential risk. You must be aware of the risks and be willing to accept them in order to invest in these markets. Don’t trade with money you can’t afford to lose. This website is neither a solicitation nor an offer to Buy/Sell futures, options, or currencies. No representation is being made that any account will or is likely to achieve profits or losses similar to those discussed on this web site. The past performance of any trading system or methodology is not necessarily indicative of future results.</a:t>
            </a:r>
            <a:br>
              <a:rPr lang="en-US" b="1" dirty="0">
                <a:solidFill>
                  <a:srgbClr val="FF0000"/>
                </a:solidFill>
              </a:rPr>
            </a:br>
            <a:br>
              <a:rPr lang="en-US" b="1" dirty="0">
                <a:solidFill>
                  <a:srgbClr val="FF0000"/>
                </a:solidFill>
              </a:rPr>
            </a:br>
            <a:r>
              <a:rPr lang="en-US" b="1" dirty="0">
                <a:solidFill>
                  <a:srgbClr val="FF0000"/>
                </a:solidFill>
              </a:rPr>
              <a:t>CFTC RULE 4.41 – HYPOTHETICAL OR SIMULATED PERFORMANCE RESULTS HAVE CERTAIN LIMITATIONS. UNLIKE AN ACTUAL PERFORMANCE RECORD, SIMULATED RESULTS DO NOT REPRESENT ACTUAL TRADING. ALSO, SINCE THE TRADES HAVE NOT BEEN EXECUTED, THE RESULTS MAY HAVE UNDER-OR-OVER COMPENSATED FOR THE IMPACT, IF ANY, OF CERTAIN MARKET FACTORS, SUCH AS LACK OF LIQUIDITY. SIMULATED TRADING PROGRAMS IN GENERAL ARE ALSO SUBJECT TO THE FACT THAT THEY ARE DESIGNED WITH THE BENEFIT OF HINDSIGHT. NO REPRESENTATION IS BEING MADE THAT ANY ACCOUNT WILL OR IS LIKELY TO ACHIEVE PROFIT OR LOSSES SIMILAR TO THOSE SHOWN</a:t>
            </a:r>
            <a:r>
              <a:rPr lang="en-US" b="1" dirty="0"/>
              <a:t>.</a:t>
            </a:r>
          </a:p>
        </p:txBody>
      </p:sp>
    </p:spTree>
    <p:extLst>
      <p:ext uri="{BB962C8B-B14F-4D97-AF65-F5344CB8AC3E}">
        <p14:creationId xmlns:p14="http://schemas.microsoft.com/office/powerpoint/2010/main" val="4589714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33350"/>
            <a:ext cx="8991600" cy="479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5956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66" y="209550"/>
            <a:ext cx="9052560" cy="4736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1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3350"/>
            <a:ext cx="9144000" cy="4784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59062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99878"/>
            <a:ext cx="9037320" cy="4846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47007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28576"/>
            <a:ext cx="8991600" cy="498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09600" y="3486151"/>
            <a:ext cx="3886200" cy="923330"/>
          </a:xfrm>
          <a:prstGeom prst="rect">
            <a:avLst/>
          </a:prstGeom>
          <a:noFill/>
        </p:spPr>
        <p:txBody>
          <a:bodyPr wrap="square" lIns="91428" tIns="45713" rIns="91428" bIns="45713" rtlCol="0">
            <a:spAutoFit/>
          </a:bodyPr>
          <a:lstStyle/>
          <a:p>
            <a:r>
              <a:rPr lang="en-US" dirty="0"/>
              <a:t>Turning Line: Midpoint calculations</a:t>
            </a:r>
          </a:p>
          <a:p>
            <a:r>
              <a:rPr lang="en-US" dirty="0"/>
              <a:t>Take the </a:t>
            </a:r>
            <a:r>
              <a:rPr lang="en-US" b="1" u="sng" dirty="0"/>
              <a:t>high</a:t>
            </a:r>
            <a:r>
              <a:rPr lang="en-US" dirty="0"/>
              <a:t> and the </a:t>
            </a:r>
            <a:r>
              <a:rPr lang="en-US" b="1" u="sng" dirty="0"/>
              <a:t>low</a:t>
            </a:r>
            <a:r>
              <a:rPr lang="en-US" dirty="0"/>
              <a:t> of the last </a:t>
            </a:r>
          </a:p>
          <a:p>
            <a:r>
              <a:rPr lang="en-US" b="1" u="sng" dirty="0"/>
              <a:t>9 days and divide them by 2 </a:t>
            </a:r>
          </a:p>
        </p:txBody>
      </p:sp>
    </p:spTree>
    <p:extLst>
      <p:ext uri="{BB962C8B-B14F-4D97-AF65-F5344CB8AC3E}">
        <p14:creationId xmlns:p14="http://schemas.microsoft.com/office/powerpoint/2010/main" val="2304446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14" y="42070"/>
            <a:ext cx="9030286" cy="50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01331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1" y="205979"/>
            <a:ext cx="8839200" cy="857250"/>
          </a:xfrm>
        </p:spPr>
        <p:txBody>
          <a:bodyPr>
            <a:noAutofit/>
          </a:bodyPr>
          <a:lstStyle/>
          <a:p>
            <a:r>
              <a:rPr lang="en-US" dirty="0"/>
              <a:t>Standard Line</a:t>
            </a:r>
          </a:p>
        </p:txBody>
      </p:sp>
      <p:sp>
        <p:nvSpPr>
          <p:cNvPr id="3" name="Content Placeholder 2"/>
          <p:cNvSpPr>
            <a:spLocks noGrp="1"/>
          </p:cNvSpPr>
          <p:nvPr>
            <p:ph idx="1"/>
          </p:nvPr>
        </p:nvSpPr>
        <p:spPr>
          <a:xfrm>
            <a:off x="457200" y="1352550"/>
            <a:ext cx="8229600" cy="3394472"/>
          </a:xfrm>
        </p:spPr>
        <p:txBody>
          <a:bodyPr>
            <a:normAutofit/>
          </a:bodyPr>
          <a:lstStyle/>
          <a:p>
            <a:r>
              <a:rPr lang="en-US" sz="2000" dirty="0"/>
              <a:t>Midpoint of the high and the low of the last 26 sessions</a:t>
            </a:r>
          </a:p>
          <a:p>
            <a:r>
              <a:rPr lang="en-US" sz="2000" dirty="0"/>
              <a:t>Take the high and the low of the last 26 bars.</a:t>
            </a:r>
          </a:p>
          <a:p>
            <a:r>
              <a:rPr lang="en-US" sz="2000" dirty="0"/>
              <a:t>Then divide by 2 </a:t>
            </a:r>
          </a:p>
          <a:p>
            <a:r>
              <a:rPr lang="en-US" sz="2000" dirty="0"/>
              <a:t>That number is the midpoint</a:t>
            </a:r>
          </a:p>
          <a:p>
            <a:endParaRPr lang="en-US" sz="2000" dirty="0"/>
          </a:p>
        </p:txBody>
      </p:sp>
    </p:spTree>
    <p:extLst>
      <p:ext uri="{BB962C8B-B14F-4D97-AF65-F5344CB8AC3E}">
        <p14:creationId xmlns:p14="http://schemas.microsoft.com/office/powerpoint/2010/main" val="4217474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526"/>
            <a:ext cx="8915400" cy="4971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54611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3493"/>
            <a:ext cx="8839200" cy="5045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56233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1" y="205979"/>
            <a:ext cx="8839200" cy="857250"/>
          </a:xfrm>
        </p:spPr>
        <p:txBody>
          <a:bodyPr>
            <a:noAutofit/>
          </a:bodyPr>
          <a:lstStyle/>
          <a:p>
            <a:r>
              <a:rPr lang="en-US" dirty="0"/>
              <a:t>Cloud Span A</a:t>
            </a:r>
          </a:p>
        </p:txBody>
      </p:sp>
      <p:sp>
        <p:nvSpPr>
          <p:cNvPr id="3" name="Content Placeholder 2"/>
          <p:cNvSpPr>
            <a:spLocks noGrp="1"/>
          </p:cNvSpPr>
          <p:nvPr>
            <p:ph idx="1"/>
          </p:nvPr>
        </p:nvSpPr>
        <p:spPr>
          <a:xfrm>
            <a:off x="457200" y="1352550"/>
            <a:ext cx="8229600" cy="3394472"/>
          </a:xfrm>
        </p:spPr>
        <p:txBody>
          <a:bodyPr>
            <a:normAutofit/>
          </a:bodyPr>
          <a:lstStyle/>
          <a:p>
            <a:r>
              <a:rPr lang="en-US" sz="2000" dirty="0"/>
              <a:t>Midpoint of turning line and standard line shifted 26 bars forward</a:t>
            </a:r>
          </a:p>
          <a:p>
            <a:endParaRPr lang="en-US" sz="2000" dirty="0"/>
          </a:p>
          <a:p>
            <a:endParaRPr lang="en-US" sz="2000" dirty="0"/>
          </a:p>
        </p:txBody>
      </p:sp>
    </p:spTree>
    <p:extLst>
      <p:ext uri="{BB962C8B-B14F-4D97-AF65-F5344CB8AC3E}">
        <p14:creationId xmlns:p14="http://schemas.microsoft.com/office/powerpoint/2010/main" val="3193334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p:txBody>
          <a:bodyPr>
            <a:noAutofit/>
          </a:bodyPr>
          <a:lstStyle/>
          <a:p>
            <a:r>
              <a:rPr lang="en-US" sz="8000" dirty="0">
                <a:effectLst>
                  <a:outerShdw blurRad="38100" dist="38100" dir="2700000" algn="tl">
                    <a:srgbClr val="000000">
                      <a:alpha val="43137"/>
                    </a:srgbClr>
                  </a:outerShdw>
                </a:effectLst>
              </a:rPr>
              <a:t>Hubert Senters</a:t>
            </a:r>
          </a:p>
        </p:txBody>
      </p:sp>
      <p:sp>
        <p:nvSpPr>
          <p:cNvPr id="6" name="Subtitle 5"/>
          <p:cNvSpPr>
            <a:spLocks noGrp="1"/>
          </p:cNvSpPr>
          <p:nvPr>
            <p:ph type="subTitle" idx="1"/>
          </p:nvPr>
        </p:nvSpPr>
        <p:spPr>
          <a:xfrm>
            <a:off x="152400" y="2495550"/>
            <a:ext cx="8839200" cy="1314450"/>
          </a:xfrm>
        </p:spPr>
        <p:txBody>
          <a:bodyPr/>
          <a:lstStyle/>
          <a:p>
            <a:pPr>
              <a:defRPr/>
            </a:pPr>
            <a:r>
              <a:rPr lang="en-US" sz="2800" b="1" dirty="0">
                <a:solidFill>
                  <a:schemeClr val="tx1"/>
                </a:solidFill>
                <a:effectLst>
                  <a:outerShdw blurRad="38100" dist="38100" dir="2700000" algn="tl">
                    <a:srgbClr val="000000">
                      <a:alpha val="43137"/>
                    </a:srgbClr>
                  </a:outerShdw>
                </a:effectLst>
                <a:latin typeface="Myriad Web Pro" pitchFamily="34" charset="0"/>
              </a:rPr>
              <a:t>NO B.S. Approach to Trading &amp; Investing</a:t>
            </a:r>
          </a:p>
          <a:p>
            <a:endParaRPr lang="en-US" dirty="0"/>
          </a:p>
        </p:txBody>
      </p:sp>
    </p:spTree>
    <p:extLst>
      <p:ext uri="{BB962C8B-B14F-4D97-AF65-F5344CB8AC3E}">
        <p14:creationId xmlns:p14="http://schemas.microsoft.com/office/powerpoint/2010/main" val="39257658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7150"/>
            <a:ext cx="8382000" cy="4973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84965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1" y="205979"/>
            <a:ext cx="8839200" cy="857250"/>
          </a:xfrm>
        </p:spPr>
        <p:txBody>
          <a:bodyPr>
            <a:noAutofit/>
          </a:bodyPr>
          <a:lstStyle/>
          <a:p>
            <a:r>
              <a:rPr lang="en-US" dirty="0"/>
              <a:t>Cloud Span B</a:t>
            </a:r>
          </a:p>
        </p:txBody>
      </p:sp>
      <p:sp>
        <p:nvSpPr>
          <p:cNvPr id="3" name="Content Placeholder 2"/>
          <p:cNvSpPr>
            <a:spLocks noGrp="1"/>
          </p:cNvSpPr>
          <p:nvPr>
            <p:ph idx="1"/>
          </p:nvPr>
        </p:nvSpPr>
        <p:spPr>
          <a:xfrm>
            <a:off x="457200" y="1352550"/>
            <a:ext cx="8229600" cy="3394472"/>
          </a:xfrm>
        </p:spPr>
        <p:txBody>
          <a:bodyPr>
            <a:normAutofit/>
          </a:bodyPr>
          <a:lstStyle/>
          <a:p>
            <a:r>
              <a:rPr lang="en-US" sz="2000" dirty="0"/>
              <a:t>Midpoint of high and low of the last 52 sessions shifted</a:t>
            </a:r>
          </a:p>
          <a:p>
            <a:endParaRPr lang="en-US" sz="2000" dirty="0"/>
          </a:p>
          <a:p>
            <a:endParaRPr lang="en-US" sz="2000" dirty="0"/>
          </a:p>
          <a:p>
            <a:endParaRPr lang="en-US" sz="2000" dirty="0"/>
          </a:p>
        </p:txBody>
      </p:sp>
    </p:spTree>
    <p:extLst>
      <p:ext uri="{BB962C8B-B14F-4D97-AF65-F5344CB8AC3E}">
        <p14:creationId xmlns:p14="http://schemas.microsoft.com/office/powerpoint/2010/main" val="15153529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7150"/>
            <a:ext cx="8763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53286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0"/>
            <a:ext cx="8839200" cy="5115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20982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1" y="205979"/>
            <a:ext cx="8839200" cy="857250"/>
          </a:xfrm>
        </p:spPr>
        <p:txBody>
          <a:bodyPr>
            <a:noAutofit/>
          </a:bodyPr>
          <a:lstStyle/>
          <a:p>
            <a:r>
              <a:rPr lang="en-US" dirty="0"/>
              <a:t>Lagging Line</a:t>
            </a:r>
          </a:p>
        </p:txBody>
      </p:sp>
      <p:sp>
        <p:nvSpPr>
          <p:cNvPr id="3" name="Content Placeholder 2"/>
          <p:cNvSpPr>
            <a:spLocks noGrp="1"/>
          </p:cNvSpPr>
          <p:nvPr>
            <p:ph idx="1"/>
          </p:nvPr>
        </p:nvSpPr>
        <p:spPr>
          <a:xfrm>
            <a:off x="457200" y="1352550"/>
            <a:ext cx="8229600" cy="3394472"/>
          </a:xfrm>
        </p:spPr>
        <p:txBody>
          <a:bodyPr>
            <a:normAutofit/>
          </a:bodyPr>
          <a:lstStyle/>
          <a:p>
            <a:r>
              <a:rPr lang="en-US" sz="2000" dirty="0"/>
              <a:t>The Lagging Line – the price line (close) shifted back 26 bars</a:t>
            </a:r>
          </a:p>
          <a:p>
            <a:endParaRPr lang="en-US" sz="2000" dirty="0"/>
          </a:p>
          <a:p>
            <a:endParaRPr lang="en-US" sz="2000" dirty="0"/>
          </a:p>
          <a:p>
            <a:endParaRPr lang="en-US" sz="2000" dirty="0"/>
          </a:p>
        </p:txBody>
      </p:sp>
    </p:spTree>
    <p:extLst>
      <p:ext uri="{BB962C8B-B14F-4D97-AF65-F5344CB8AC3E}">
        <p14:creationId xmlns:p14="http://schemas.microsoft.com/office/powerpoint/2010/main" val="10586235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0"/>
            <a:ext cx="8915400"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34031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32534"/>
            <a:ext cx="8763000" cy="5053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56457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1" y="205979"/>
            <a:ext cx="8839200" cy="857250"/>
          </a:xfrm>
        </p:spPr>
        <p:txBody>
          <a:bodyPr>
            <a:noAutofit/>
          </a:bodyPr>
          <a:lstStyle/>
          <a:p>
            <a:r>
              <a:rPr lang="en-US" dirty="0"/>
              <a:t>Ichimoku Cloud Chart Signals</a:t>
            </a:r>
          </a:p>
        </p:txBody>
      </p:sp>
      <p:sp>
        <p:nvSpPr>
          <p:cNvPr id="3" name="Content Placeholder 2"/>
          <p:cNvSpPr>
            <a:spLocks noGrp="1"/>
          </p:cNvSpPr>
          <p:nvPr>
            <p:ph idx="1"/>
          </p:nvPr>
        </p:nvSpPr>
        <p:spPr/>
        <p:txBody>
          <a:bodyPr/>
          <a:lstStyle/>
          <a:p>
            <a:r>
              <a:rPr lang="en-US" dirty="0"/>
              <a:t>Lagging line crossing the cloud</a:t>
            </a:r>
          </a:p>
          <a:p>
            <a:r>
              <a:rPr lang="en-US" dirty="0"/>
              <a:t>Price crossing the cloud </a:t>
            </a:r>
          </a:p>
          <a:p>
            <a:r>
              <a:rPr lang="en-US" dirty="0"/>
              <a:t>Price and lagging line touch the cloud</a:t>
            </a:r>
          </a:p>
          <a:p>
            <a:r>
              <a:rPr lang="en-US" dirty="0"/>
              <a:t>The cloud spans crossing </a:t>
            </a:r>
          </a:p>
          <a:p>
            <a:r>
              <a:rPr lang="en-US" dirty="0"/>
              <a:t>The turning line crossing the standard line</a:t>
            </a:r>
          </a:p>
          <a:p>
            <a:endParaRPr lang="en-US" dirty="0"/>
          </a:p>
        </p:txBody>
      </p:sp>
    </p:spTree>
    <p:extLst>
      <p:ext uri="{BB962C8B-B14F-4D97-AF65-F5344CB8AC3E}">
        <p14:creationId xmlns:p14="http://schemas.microsoft.com/office/powerpoint/2010/main" val="1353551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57151"/>
            <a:ext cx="8955898" cy="4959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87877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1" y="95250"/>
            <a:ext cx="8801099" cy="491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378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extBox 4"/>
          <p:cNvSpPr txBox="1">
            <a:spLocks noChangeArrowheads="1"/>
          </p:cNvSpPr>
          <p:nvPr/>
        </p:nvSpPr>
        <p:spPr bwMode="auto">
          <a:xfrm>
            <a:off x="195263" y="292575"/>
            <a:ext cx="89916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4400" b="1" dirty="0">
                <a:solidFill>
                  <a:schemeClr val="bg1"/>
                </a:solidFill>
                <a:latin typeface="Myriad Web Pro" pitchFamily="34" charset="0"/>
              </a:rPr>
              <a:t>What I believe</a:t>
            </a:r>
          </a:p>
          <a:p>
            <a:pPr algn="ctr" eaLnBrk="1" hangingPunct="1"/>
            <a:r>
              <a:rPr lang="en-US" sz="4400" b="1" dirty="0">
                <a:latin typeface="Myriad Web Pro" pitchFamily="34" charset="0"/>
              </a:rPr>
              <a:t> </a:t>
            </a:r>
          </a:p>
          <a:p>
            <a:pPr algn="ctr" eaLnBrk="1" hangingPunct="1"/>
            <a:endParaRPr lang="en-US" sz="4400" b="1" dirty="0">
              <a:solidFill>
                <a:srgbClr val="FF0000"/>
              </a:solidFill>
              <a:latin typeface="Myriad Web Pro" pitchFamily="34" charset="0"/>
            </a:endParaRPr>
          </a:p>
        </p:txBody>
      </p:sp>
      <p:pic>
        <p:nvPicPr>
          <p:cNvPr id="20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529070"/>
            <a:ext cx="3019158" cy="1778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661" y="1529070"/>
            <a:ext cx="2880943" cy="1710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4" descr="3567-115"/>
          <p:cNvPicPr>
            <a:picLocks noGrp="1" noChangeAspect="1"/>
          </p:cNvPicPr>
          <p:nvPr isPhoto="1"/>
        </p:nvPicPr>
        <p:blipFill>
          <a:blip r:embed="rId5">
            <a:extLst>
              <a:ext uri="{28A0092B-C50C-407E-A947-70E740481C1C}">
                <a14:useLocalDpi xmlns:a14="http://schemas.microsoft.com/office/drawing/2010/main" val="0"/>
              </a:ext>
            </a:extLst>
          </a:blip>
          <a:srcRect/>
          <a:stretch>
            <a:fillRect/>
          </a:stretch>
        </p:blipFill>
        <p:spPr bwMode="auto">
          <a:xfrm>
            <a:off x="5825947" y="1529070"/>
            <a:ext cx="3222960" cy="177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C:\Users\Hubert\Downloads\phot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60879" y="3216093"/>
            <a:ext cx="2743200" cy="1918421"/>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Inline image 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Inline image 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Inline image 1"/>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1" name="Picture 7" descr="C:\Users\Hubert\Downloads\IMG_1325 (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02641" y="3188671"/>
            <a:ext cx="2594458" cy="1945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2680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2" y="0"/>
            <a:ext cx="8991599"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81490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2" y="0"/>
            <a:ext cx="8991599"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02769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5250"/>
            <a:ext cx="8990013"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75775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1" y="205979"/>
            <a:ext cx="8839200" cy="857250"/>
          </a:xfrm>
        </p:spPr>
        <p:txBody>
          <a:bodyPr>
            <a:noAutofit/>
          </a:bodyPr>
          <a:lstStyle/>
          <a:p>
            <a:r>
              <a:rPr lang="en-US" dirty="0"/>
              <a:t> Bullish Signals</a:t>
            </a:r>
          </a:p>
        </p:txBody>
      </p:sp>
      <p:sp>
        <p:nvSpPr>
          <p:cNvPr id="3" name="Content Placeholder 2"/>
          <p:cNvSpPr>
            <a:spLocks noGrp="1"/>
          </p:cNvSpPr>
          <p:nvPr>
            <p:ph idx="1"/>
          </p:nvPr>
        </p:nvSpPr>
        <p:spPr/>
        <p:txBody>
          <a:bodyPr>
            <a:normAutofit/>
          </a:bodyPr>
          <a:lstStyle/>
          <a:p>
            <a:r>
              <a:rPr lang="en-US" sz="2000" dirty="0"/>
              <a:t>Price above the cloud bullish.</a:t>
            </a:r>
          </a:p>
          <a:p>
            <a:r>
              <a:rPr lang="en-US" sz="2000" dirty="0"/>
              <a:t>Prices in the cloud are bullish if they came from bullish side.</a:t>
            </a:r>
          </a:p>
          <a:p>
            <a:r>
              <a:rPr lang="en-US" sz="2000" dirty="0"/>
              <a:t>The lagging line crossing the cloud is the main signal of trend change.</a:t>
            </a:r>
          </a:p>
          <a:p>
            <a:r>
              <a:rPr lang="en-US" sz="2000" dirty="0"/>
              <a:t>Price crossing the cloud is an earlier but less reliable warning of trend change.</a:t>
            </a:r>
          </a:p>
          <a:p>
            <a:r>
              <a:rPr lang="en-US" sz="2000" dirty="0"/>
              <a:t>Price and the lagging line will often find support at the cloud edges.</a:t>
            </a:r>
          </a:p>
          <a:p>
            <a:r>
              <a:rPr lang="en-US" sz="2000" dirty="0"/>
              <a:t>Cloud span crossing may be a sign that the trend is changing.</a:t>
            </a:r>
          </a:p>
          <a:p>
            <a:r>
              <a:rPr lang="en-US" sz="2000" dirty="0"/>
              <a:t>Be on the lookout for thick clouds after a run, which could mean imminent trend change.</a:t>
            </a:r>
          </a:p>
        </p:txBody>
      </p:sp>
    </p:spTree>
    <p:extLst>
      <p:ext uri="{BB962C8B-B14F-4D97-AF65-F5344CB8AC3E}">
        <p14:creationId xmlns:p14="http://schemas.microsoft.com/office/powerpoint/2010/main" val="25840761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1" y="205979"/>
            <a:ext cx="8839200" cy="857250"/>
          </a:xfrm>
        </p:spPr>
        <p:txBody>
          <a:bodyPr>
            <a:noAutofit/>
          </a:bodyPr>
          <a:lstStyle/>
          <a:p>
            <a:r>
              <a:rPr lang="en-US" dirty="0"/>
              <a:t> Bearish Signals</a:t>
            </a:r>
          </a:p>
        </p:txBody>
      </p:sp>
      <p:sp>
        <p:nvSpPr>
          <p:cNvPr id="3" name="Content Placeholder 2"/>
          <p:cNvSpPr>
            <a:spLocks noGrp="1"/>
          </p:cNvSpPr>
          <p:nvPr>
            <p:ph idx="1"/>
          </p:nvPr>
        </p:nvSpPr>
        <p:spPr/>
        <p:txBody>
          <a:bodyPr>
            <a:normAutofit/>
          </a:bodyPr>
          <a:lstStyle/>
          <a:p>
            <a:r>
              <a:rPr lang="en-US" sz="2000" dirty="0"/>
              <a:t>Price below the cloud bearish.</a:t>
            </a:r>
          </a:p>
          <a:p>
            <a:r>
              <a:rPr lang="en-US" sz="2000" dirty="0"/>
              <a:t>Prices in the cloud are bearish if they came from bearish side.</a:t>
            </a:r>
          </a:p>
          <a:p>
            <a:r>
              <a:rPr lang="en-US" sz="2000" dirty="0"/>
              <a:t>The lagging line crossing the cloud is the main signal of trend change.</a:t>
            </a:r>
          </a:p>
          <a:p>
            <a:r>
              <a:rPr lang="en-US" sz="2000" dirty="0"/>
              <a:t>Price crossing the cloud is an earlier but less reliable warning of trend change.</a:t>
            </a:r>
          </a:p>
          <a:p>
            <a:r>
              <a:rPr lang="en-US" sz="2000" dirty="0"/>
              <a:t>Price and the lagging line will often find resistance at the cloud edges.</a:t>
            </a:r>
          </a:p>
          <a:p>
            <a:r>
              <a:rPr lang="en-US" sz="2000" dirty="0"/>
              <a:t>Cloud span crossing may be a sign that the trend is changing.</a:t>
            </a:r>
          </a:p>
          <a:p>
            <a:r>
              <a:rPr lang="en-US" sz="2000" dirty="0"/>
              <a:t>Be on the lookout for thick clouds after a run, which could mean imminent trend change.</a:t>
            </a:r>
          </a:p>
        </p:txBody>
      </p:sp>
    </p:spTree>
    <p:extLst>
      <p:ext uri="{BB962C8B-B14F-4D97-AF65-F5344CB8AC3E}">
        <p14:creationId xmlns:p14="http://schemas.microsoft.com/office/powerpoint/2010/main" val="20532420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05979"/>
            <a:ext cx="8839200" cy="857250"/>
          </a:xfrm>
        </p:spPr>
        <p:txBody>
          <a:bodyPr>
            <a:noAutofit/>
          </a:bodyPr>
          <a:lstStyle/>
          <a:p>
            <a:r>
              <a:rPr lang="en-US" dirty="0"/>
              <a:t>Time Frame selection</a:t>
            </a:r>
          </a:p>
        </p:txBody>
      </p:sp>
      <p:graphicFrame>
        <p:nvGraphicFramePr>
          <p:cNvPr id="5" name="Content Placeholder 4"/>
          <p:cNvGraphicFramePr>
            <a:graphicFrameLocks noGrp="1"/>
          </p:cNvGraphicFramePr>
          <p:nvPr>
            <p:ph idx="1"/>
          </p:nvPr>
        </p:nvGraphicFramePr>
        <p:xfrm>
          <a:off x="304800" y="1352550"/>
          <a:ext cx="8610600" cy="2834640"/>
        </p:xfrm>
        <a:graphic>
          <a:graphicData uri="http://schemas.openxmlformats.org/drawingml/2006/table">
            <a:tbl>
              <a:tblPr firstRow="1" bandRow="1">
                <a:tableStyleId>{5C22544A-7EE6-4342-B048-85BDC9FD1C3A}</a:tableStyleId>
              </a:tblPr>
              <a:tblGrid>
                <a:gridCol w="1076325">
                  <a:extLst>
                    <a:ext uri="{9D8B030D-6E8A-4147-A177-3AD203B41FA5}">
                      <a16:colId xmlns:a16="http://schemas.microsoft.com/office/drawing/2014/main" val="20000"/>
                    </a:ext>
                  </a:extLst>
                </a:gridCol>
                <a:gridCol w="1076325">
                  <a:extLst>
                    <a:ext uri="{9D8B030D-6E8A-4147-A177-3AD203B41FA5}">
                      <a16:colId xmlns:a16="http://schemas.microsoft.com/office/drawing/2014/main" val="20001"/>
                    </a:ext>
                  </a:extLst>
                </a:gridCol>
                <a:gridCol w="1076325">
                  <a:extLst>
                    <a:ext uri="{9D8B030D-6E8A-4147-A177-3AD203B41FA5}">
                      <a16:colId xmlns:a16="http://schemas.microsoft.com/office/drawing/2014/main" val="20002"/>
                    </a:ext>
                  </a:extLst>
                </a:gridCol>
                <a:gridCol w="1076325">
                  <a:extLst>
                    <a:ext uri="{9D8B030D-6E8A-4147-A177-3AD203B41FA5}">
                      <a16:colId xmlns:a16="http://schemas.microsoft.com/office/drawing/2014/main" val="20003"/>
                    </a:ext>
                  </a:extLst>
                </a:gridCol>
                <a:gridCol w="1076325">
                  <a:extLst>
                    <a:ext uri="{9D8B030D-6E8A-4147-A177-3AD203B41FA5}">
                      <a16:colId xmlns:a16="http://schemas.microsoft.com/office/drawing/2014/main" val="20004"/>
                    </a:ext>
                  </a:extLst>
                </a:gridCol>
                <a:gridCol w="1076325">
                  <a:extLst>
                    <a:ext uri="{9D8B030D-6E8A-4147-A177-3AD203B41FA5}">
                      <a16:colId xmlns:a16="http://schemas.microsoft.com/office/drawing/2014/main" val="20005"/>
                    </a:ext>
                  </a:extLst>
                </a:gridCol>
                <a:gridCol w="1076325">
                  <a:extLst>
                    <a:ext uri="{9D8B030D-6E8A-4147-A177-3AD203B41FA5}">
                      <a16:colId xmlns:a16="http://schemas.microsoft.com/office/drawing/2014/main" val="20006"/>
                    </a:ext>
                  </a:extLst>
                </a:gridCol>
                <a:gridCol w="1076325">
                  <a:extLst>
                    <a:ext uri="{9D8B030D-6E8A-4147-A177-3AD203B41FA5}">
                      <a16:colId xmlns:a16="http://schemas.microsoft.com/office/drawing/2014/main" val="20007"/>
                    </a:ext>
                  </a:extLst>
                </a:gridCol>
              </a:tblGrid>
              <a:tr h="370840">
                <a:tc>
                  <a:txBody>
                    <a:bodyPr/>
                    <a:lstStyle/>
                    <a:p>
                      <a:endParaRPr lang="en-US" dirty="0"/>
                    </a:p>
                  </a:txBody>
                  <a:tcPr/>
                </a:tc>
                <a:tc>
                  <a:txBody>
                    <a:bodyPr/>
                    <a:lstStyle/>
                    <a:p>
                      <a:pPr algn="ctr"/>
                      <a:r>
                        <a:rPr lang="en-US" dirty="0"/>
                        <a:t>Scalp</a:t>
                      </a:r>
                    </a:p>
                  </a:txBody>
                  <a:tcPr/>
                </a:tc>
                <a:tc>
                  <a:txBody>
                    <a:bodyPr/>
                    <a:lstStyle/>
                    <a:p>
                      <a:pPr algn="ctr"/>
                      <a:r>
                        <a:rPr lang="en-US" dirty="0"/>
                        <a:t>Very Short</a:t>
                      </a:r>
                    </a:p>
                  </a:txBody>
                  <a:tcPr/>
                </a:tc>
                <a:tc>
                  <a:txBody>
                    <a:bodyPr/>
                    <a:lstStyle/>
                    <a:p>
                      <a:pPr algn="ctr"/>
                      <a:r>
                        <a:rPr lang="en-US" dirty="0"/>
                        <a:t>Short </a:t>
                      </a:r>
                    </a:p>
                    <a:p>
                      <a:pPr algn="ctr"/>
                      <a:r>
                        <a:rPr lang="en-US" dirty="0"/>
                        <a:t>Term</a:t>
                      </a:r>
                    </a:p>
                  </a:txBody>
                  <a:tcPr/>
                </a:tc>
                <a:tc>
                  <a:txBody>
                    <a:bodyPr/>
                    <a:lstStyle/>
                    <a:p>
                      <a:pPr algn="ctr"/>
                      <a:r>
                        <a:rPr lang="en-US" dirty="0"/>
                        <a:t>Medium</a:t>
                      </a:r>
                    </a:p>
                    <a:p>
                      <a:pPr algn="ctr"/>
                      <a:r>
                        <a:rPr lang="en-US" dirty="0"/>
                        <a:t>Term</a:t>
                      </a:r>
                    </a:p>
                  </a:txBody>
                  <a:tcPr/>
                </a:tc>
                <a:tc>
                  <a:txBody>
                    <a:bodyPr/>
                    <a:lstStyle/>
                    <a:p>
                      <a:pPr algn="ctr"/>
                      <a:r>
                        <a:rPr lang="en-US" dirty="0"/>
                        <a:t>Swing</a:t>
                      </a:r>
                    </a:p>
                    <a:p>
                      <a:pPr algn="ctr"/>
                      <a:r>
                        <a:rPr lang="en-US" dirty="0"/>
                        <a:t>Trade</a:t>
                      </a:r>
                    </a:p>
                  </a:txBody>
                  <a:tcPr/>
                </a:tc>
                <a:tc>
                  <a:txBody>
                    <a:bodyPr/>
                    <a:lstStyle/>
                    <a:p>
                      <a:pPr algn="ctr"/>
                      <a:r>
                        <a:rPr lang="en-US" dirty="0"/>
                        <a:t>Core </a:t>
                      </a:r>
                    </a:p>
                    <a:p>
                      <a:pPr algn="ctr"/>
                      <a:r>
                        <a:rPr lang="en-US" dirty="0"/>
                        <a:t>Trade</a:t>
                      </a:r>
                    </a:p>
                  </a:txBody>
                  <a:tcPr/>
                </a:tc>
                <a:tc>
                  <a:txBody>
                    <a:bodyPr/>
                    <a:lstStyle/>
                    <a:p>
                      <a:pPr algn="ctr"/>
                      <a:r>
                        <a:rPr lang="en-US" dirty="0"/>
                        <a:t>Investor</a:t>
                      </a:r>
                    </a:p>
                    <a:p>
                      <a:pPr algn="ctr"/>
                      <a:r>
                        <a:rPr lang="en-US" dirty="0"/>
                        <a:t>Pray</a:t>
                      </a:r>
                    </a:p>
                  </a:txBody>
                  <a:tcPr/>
                </a:tc>
                <a:extLst>
                  <a:ext uri="{0D108BD9-81ED-4DB2-BD59-A6C34878D82A}">
                    <a16:rowId xmlns:a16="http://schemas.microsoft.com/office/drawing/2014/main" val="10000"/>
                  </a:ext>
                </a:extLst>
              </a:tr>
              <a:tr h="370840">
                <a:tc>
                  <a:txBody>
                    <a:bodyPr/>
                    <a:lstStyle/>
                    <a:p>
                      <a:pPr algn="ctr"/>
                      <a:r>
                        <a:rPr lang="en-US" dirty="0"/>
                        <a:t>Time Horizon</a:t>
                      </a:r>
                    </a:p>
                  </a:txBody>
                  <a:tcPr/>
                </a:tc>
                <a:tc>
                  <a:txBody>
                    <a:bodyPr/>
                    <a:lstStyle/>
                    <a:p>
                      <a:pPr algn="ctr"/>
                      <a:r>
                        <a:rPr lang="en-US" dirty="0"/>
                        <a:t>Minutes</a:t>
                      </a:r>
                    </a:p>
                  </a:txBody>
                  <a:tcPr/>
                </a:tc>
                <a:tc>
                  <a:txBody>
                    <a:bodyPr/>
                    <a:lstStyle/>
                    <a:p>
                      <a:pPr algn="ctr"/>
                      <a:r>
                        <a:rPr lang="en-US" dirty="0"/>
                        <a:t>Hours</a:t>
                      </a:r>
                    </a:p>
                  </a:txBody>
                  <a:tcPr/>
                </a:tc>
                <a:tc>
                  <a:txBody>
                    <a:bodyPr/>
                    <a:lstStyle/>
                    <a:p>
                      <a:pPr algn="ctr"/>
                      <a:r>
                        <a:rPr lang="en-US" dirty="0"/>
                        <a:t>Days</a:t>
                      </a:r>
                    </a:p>
                  </a:txBody>
                  <a:tcPr/>
                </a:tc>
                <a:tc>
                  <a:txBody>
                    <a:bodyPr/>
                    <a:lstStyle/>
                    <a:p>
                      <a:pPr algn="ctr"/>
                      <a:r>
                        <a:rPr lang="en-US" dirty="0"/>
                        <a:t>Weeks</a:t>
                      </a:r>
                    </a:p>
                  </a:txBody>
                  <a:tcPr/>
                </a:tc>
                <a:tc>
                  <a:txBody>
                    <a:bodyPr/>
                    <a:lstStyle/>
                    <a:p>
                      <a:pPr algn="ctr"/>
                      <a:r>
                        <a:rPr lang="en-US" dirty="0"/>
                        <a:t>Months</a:t>
                      </a:r>
                    </a:p>
                  </a:txBody>
                  <a:tcPr/>
                </a:tc>
                <a:tc>
                  <a:txBody>
                    <a:bodyPr/>
                    <a:lstStyle/>
                    <a:p>
                      <a:pPr algn="ctr"/>
                      <a:r>
                        <a:rPr lang="en-US" dirty="0"/>
                        <a:t>Years</a:t>
                      </a:r>
                    </a:p>
                  </a:txBody>
                  <a:tcPr/>
                </a:tc>
                <a:tc>
                  <a:txBody>
                    <a:bodyPr/>
                    <a:lstStyle/>
                    <a:p>
                      <a:pPr algn="ctr"/>
                      <a:r>
                        <a:rPr lang="en-US" dirty="0"/>
                        <a:t>Many Years</a:t>
                      </a:r>
                    </a:p>
                  </a:txBody>
                  <a:tcPr/>
                </a:tc>
                <a:extLst>
                  <a:ext uri="{0D108BD9-81ED-4DB2-BD59-A6C34878D82A}">
                    <a16:rowId xmlns:a16="http://schemas.microsoft.com/office/drawing/2014/main" val="10001"/>
                  </a:ext>
                </a:extLst>
              </a:tr>
              <a:tr h="370840">
                <a:tc>
                  <a:txBody>
                    <a:bodyPr/>
                    <a:lstStyle/>
                    <a:p>
                      <a:pPr algn="ctr"/>
                      <a:r>
                        <a:rPr lang="en-US" dirty="0"/>
                        <a:t>Chart</a:t>
                      </a:r>
                      <a:r>
                        <a:rPr lang="en-US" baseline="0" dirty="0"/>
                        <a:t> Time Frame</a:t>
                      </a:r>
                    </a:p>
                  </a:txBody>
                  <a:tcPr/>
                </a:tc>
                <a:tc>
                  <a:txBody>
                    <a:bodyPr/>
                    <a:lstStyle/>
                    <a:p>
                      <a:pPr algn="ctr"/>
                      <a:r>
                        <a:rPr lang="en-US" dirty="0"/>
                        <a:t>Ticks</a:t>
                      </a:r>
                    </a:p>
                    <a:p>
                      <a:pPr algn="ctr"/>
                      <a:r>
                        <a:rPr lang="en-US" dirty="0"/>
                        <a:t>1 Min</a:t>
                      </a:r>
                    </a:p>
                  </a:txBody>
                  <a:tcPr/>
                </a:tc>
                <a:tc>
                  <a:txBody>
                    <a:bodyPr/>
                    <a:lstStyle/>
                    <a:p>
                      <a:pPr algn="ctr"/>
                      <a:r>
                        <a:rPr lang="en-US" dirty="0"/>
                        <a:t>5/10 Mins</a:t>
                      </a:r>
                    </a:p>
                  </a:txBody>
                  <a:tcPr/>
                </a:tc>
                <a:tc>
                  <a:txBody>
                    <a:bodyPr/>
                    <a:lstStyle/>
                    <a:p>
                      <a:pPr algn="ctr"/>
                      <a:r>
                        <a:rPr lang="en-US" dirty="0"/>
                        <a:t>Hourly</a:t>
                      </a:r>
                    </a:p>
                  </a:txBody>
                  <a:tcPr/>
                </a:tc>
                <a:tc>
                  <a:txBody>
                    <a:bodyPr/>
                    <a:lstStyle/>
                    <a:p>
                      <a:pPr algn="ctr"/>
                      <a:r>
                        <a:rPr lang="en-US" dirty="0"/>
                        <a:t>Daily</a:t>
                      </a:r>
                    </a:p>
                  </a:txBody>
                  <a:tcPr/>
                </a:tc>
                <a:tc>
                  <a:txBody>
                    <a:bodyPr/>
                    <a:lstStyle/>
                    <a:p>
                      <a:pPr algn="ctr"/>
                      <a:r>
                        <a:rPr lang="en-US" dirty="0"/>
                        <a:t>Weekly</a:t>
                      </a:r>
                    </a:p>
                  </a:txBody>
                  <a:tcPr/>
                </a:tc>
                <a:tc>
                  <a:txBody>
                    <a:bodyPr/>
                    <a:lstStyle/>
                    <a:p>
                      <a:pPr algn="ctr"/>
                      <a:r>
                        <a:rPr lang="en-US" dirty="0"/>
                        <a:t>Monthly</a:t>
                      </a:r>
                    </a:p>
                  </a:txBody>
                  <a:tcPr/>
                </a:tc>
                <a:tc>
                  <a:txBody>
                    <a:bodyPr/>
                    <a:lstStyle/>
                    <a:p>
                      <a:pPr algn="ctr"/>
                      <a:r>
                        <a:rPr lang="en-US" dirty="0"/>
                        <a:t>3 </a:t>
                      </a:r>
                      <a:r>
                        <a:rPr lang="en-US" baseline="0" dirty="0"/>
                        <a:t>Months</a:t>
                      </a:r>
                      <a:endParaRPr lang="en-US" dirty="0"/>
                    </a:p>
                    <a:p>
                      <a:pPr algn="ctr"/>
                      <a:endParaRPr lang="en-US" dirty="0"/>
                    </a:p>
                  </a:txBody>
                  <a:tcPr/>
                </a:tc>
                <a:extLst>
                  <a:ext uri="{0D108BD9-81ED-4DB2-BD59-A6C34878D82A}">
                    <a16:rowId xmlns:a16="http://schemas.microsoft.com/office/drawing/2014/main" val="10002"/>
                  </a:ext>
                </a:extLst>
              </a:tr>
              <a:tr h="370840">
                <a:tc>
                  <a:txBody>
                    <a:bodyPr/>
                    <a:lstStyle/>
                    <a:p>
                      <a:pPr algn="ctr"/>
                      <a:r>
                        <a:rPr lang="en-US" dirty="0"/>
                        <a:t>Cloud</a:t>
                      </a:r>
                      <a:r>
                        <a:rPr lang="en-US" baseline="0" dirty="0"/>
                        <a:t> Extends</a:t>
                      </a:r>
                      <a:endParaRPr lang="en-US" dirty="0"/>
                    </a:p>
                  </a:txBody>
                  <a:tcPr/>
                </a:tc>
                <a:tc>
                  <a:txBody>
                    <a:bodyPr/>
                    <a:lstStyle/>
                    <a:p>
                      <a:pPr algn="ctr"/>
                      <a:r>
                        <a:rPr lang="en-US" dirty="0"/>
                        <a:t>30 Mins</a:t>
                      </a:r>
                    </a:p>
                  </a:txBody>
                  <a:tcPr/>
                </a:tc>
                <a:tc>
                  <a:txBody>
                    <a:bodyPr/>
                    <a:lstStyle/>
                    <a:p>
                      <a:pPr algn="ctr"/>
                      <a:r>
                        <a:rPr lang="en-US" dirty="0"/>
                        <a:t>2-4 hours</a:t>
                      </a:r>
                    </a:p>
                  </a:txBody>
                  <a:tcPr/>
                </a:tc>
                <a:tc>
                  <a:txBody>
                    <a:bodyPr/>
                    <a:lstStyle/>
                    <a:p>
                      <a:pPr algn="ctr"/>
                      <a:r>
                        <a:rPr lang="en-US" dirty="0"/>
                        <a:t>3 days</a:t>
                      </a:r>
                    </a:p>
                  </a:txBody>
                  <a:tcPr/>
                </a:tc>
                <a:tc>
                  <a:txBody>
                    <a:bodyPr/>
                    <a:lstStyle/>
                    <a:p>
                      <a:pPr algn="ctr"/>
                      <a:r>
                        <a:rPr lang="en-US" dirty="0"/>
                        <a:t>1 Month</a:t>
                      </a:r>
                    </a:p>
                  </a:txBody>
                  <a:tcPr/>
                </a:tc>
                <a:tc>
                  <a:txBody>
                    <a:bodyPr/>
                    <a:lstStyle/>
                    <a:p>
                      <a:pPr algn="ctr"/>
                      <a:r>
                        <a:rPr lang="en-US" dirty="0"/>
                        <a:t>6 Months</a:t>
                      </a:r>
                    </a:p>
                  </a:txBody>
                  <a:tcPr/>
                </a:tc>
                <a:tc>
                  <a:txBody>
                    <a:bodyPr/>
                    <a:lstStyle/>
                    <a:p>
                      <a:pPr algn="ctr"/>
                      <a:r>
                        <a:rPr lang="en-US" dirty="0"/>
                        <a:t>2</a:t>
                      </a:r>
                      <a:r>
                        <a:rPr lang="en-US" baseline="0" dirty="0"/>
                        <a:t> Years</a:t>
                      </a:r>
                      <a:endParaRPr lang="en-US" dirty="0"/>
                    </a:p>
                  </a:txBody>
                  <a:tcPr/>
                </a:tc>
                <a:tc>
                  <a:txBody>
                    <a:bodyPr/>
                    <a:lstStyle/>
                    <a:p>
                      <a:pPr algn="ctr"/>
                      <a:r>
                        <a:rPr lang="en-US" dirty="0"/>
                        <a:t>8</a:t>
                      </a:r>
                      <a:r>
                        <a:rPr lang="en-US" baseline="0" dirty="0"/>
                        <a:t> years</a:t>
                      </a:r>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792956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1" y="205979"/>
            <a:ext cx="8839200" cy="857250"/>
          </a:xfrm>
        </p:spPr>
        <p:txBody>
          <a:bodyPr>
            <a:noAutofit/>
          </a:bodyPr>
          <a:lstStyle/>
          <a:p>
            <a:r>
              <a:rPr lang="en-US" dirty="0"/>
              <a:t>Multi-Time-Frame Analysis</a:t>
            </a:r>
          </a:p>
        </p:txBody>
      </p:sp>
      <p:sp>
        <p:nvSpPr>
          <p:cNvPr id="3" name="Content Placeholder 2"/>
          <p:cNvSpPr>
            <a:spLocks noGrp="1"/>
          </p:cNvSpPr>
          <p:nvPr>
            <p:ph idx="1"/>
          </p:nvPr>
        </p:nvSpPr>
        <p:spPr>
          <a:xfrm>
            <a:off x="457200" y="1352549"/>
            <a:ext cx="8229600" cy="3242073"/>
          </a:xfrm>
        </p:spPr>
        <p:txBody>
          <a:bodyPr>
            <a:normAutofit fontScale="92500" lnSpcReduction="10000"/>
          </a:bodyPr>
          <a:lstStyle/>
          <a:p>
            <a:r>
              <a:rPr lang="en-US" dirty="0"/>
              <a:t>Monthly</a:t>
            </a:r>
          </a:p>
          <a:p>
            <a:r>
              <a:rPr lang="en-US" dirty="0"/>
              <a:t>Weekly</a:t>
            </a:r>
          </a:p>
          <a:p>
            <a:r>
              <a:rPr lang="en-US" dirty="0"/>
              <a:t>Daily	(My Favorite)</a:t>
            </a:r>
          </a:p>
          <a:p>
            <a:r>
              <a:rPr lang="en-US" dirty="0"/>
              <a:t>Hourly	(My Favorite)</a:t>
            </a:r>
          </a:p>
          <a:p>
            <a:r>
              <a:rPr lang="en-US" dirty="0"/>
              <a:t>10 min    	(My Favorite)</a:t>
            </a:r>
          </a:p>
          <a:p>
            <a:r>
              <a:rPr lang="en-US" dirty="0"/>
              <a:t>1 min </a:t>
            </a:r>
          </a:p>
        </p:txBody>
      </p:sp>
    </p:spTree>
    <p:extLst>
      <p:ext uri="{BB962C8B-B14F-4D97-AF65-F5344CB8AC3E}">
        <p14:creationId xmlns:p14="http://schemas.microsoft.com/office/powerpoint/2010/main" val="651645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TextBox 4"/>
          <p:cNvSpPr txBox="1"/>
          <p:nvPr/>
        </p:nvSpPr>
        <p:spPr>
          <a:xfrm>
            <a:off x="73051" y="1891087"/>
            <a:ext cx="8991600" cy="1692771"/>
          </a:xfrm>
          <a:prstGeom prst="rect">
            <a:avLst/>
          </a:prstGeom>
          <a:noFill/>
        </p:spPr>
        <p:txBody>
          <a:bodyPr>
            <a:spAutoFit/>
          </a:bodyPr>
          <a:lstStyle/>
          <a:p>
            <a:pPr algn="ctr">
              <a:defRPr/>
            </a:pPr>
            <a:r>
              <a:rPr lang="en-US" sz="8000" b="1" dirty="0">
                <a:effectLst>
                  <a:outerShdw blurRad="38100" dist="38100" dir="2700000" algn="tl">
                    <a:srgbClr val="000000">
                      <a:alpha val="43137"/>
                    </a:srgbClr>
                  </a:outerShdw>
                </a:effectLst>
                <a:latin typeface="Myriad Web Pro" pitchFamily="34" charset="0"/>
              </a:rPr>
              <a:t>Congratulations</a:t>
            </a:r>
          </a:p>
          <a:p>
            <a:pPr algn="ctr">
              <a:defRPr/>
            </a:pPr>
            <a:r>
              <a:rPr lang="en-US" sz="2400" b="1" dirty="0">
                <a:effectLst>
                  <a:outerShdw blurRad="38100" dist="38100" dir="2700000" algn="tl">
                    <a:srgbClr val="000000">
                      <a:alpha val="43137"/>
                    </a:srgbClr>
                  </a:outerShdw>
                </a:effectLst>
                <a:latin typeface="Myriad Web Pro" pitchFamily="34" charset="0"/>
              </a:rPr>
              <a:t>You are in the Right Place at the Right Time Here’s Why…</a:t>
            </a:r>
          </a:p>
        </p:txBody>
      </p:sp>
    </p:spTree>
    <p:extLst>
      <p:ext uri="{BB962C8B-B14F-4D97-AF65-F5344CB8AC3E}">
        <p14:creationId xmlns:p14="http://schemas.microsoft.com/office/powerpoint/2010/main" val="73145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 believe if you learn how to use this tool properly </a:t>
            </a:r>
          </a:p>
        </p:txBody>
      </p:sp>
      <p:sp>
        <p:nvSpPr>
          <p:cNvPr id="5" name="TextBox 4"/>
          <p:cNvSpPr txBox="1"/>
          <p:nvPr/>
        </p:nvSpPr>
        <p:spPr>
          <a:xfrm>
            <a:off x="457200" y="1733550"/>
            <a:ext cx="8458200" cy="2492990"/>
          </a:xfrm>
          <a:prstGeom prst="rect">
            <a:avLst/>
          </a:prstGeom>
          <a:noFill/>
        </p:spPr>
        <p:txBody>
          <a:bodyPr wrap="square" rtlCol="0">
            <a:spAutoFit/>
          </a:bodyPr>
          <a:lstStyle/>
          <a:p>
            <a:r>
              <a:rPr lang="en-US" sz="3200" dirty="0"/>
              <a:t>It can shave years off your learning curve.</a:t>
            </a:r>
          </a:p>
          <a:p>
            <a:r>
              <a:rPr lang="en-US" sz="3200" dirty="0"/>
              <a:t>On Mastering the skill and art of reading a chart </a:t>
            </a:r>
          </a:p>
          <a:p>
            <a:endParaRPr lang="en-US" sz="3200" b="1" dirty="0"/>
          </a:p>
          <a:p>
            <a:endParaRPr lang="en-US" sz="3200" b="1" dirty="0"/>
          </a:p>
          <a:p>
            <a:endParaRPr lang="en-US" sz="2800" b="1" dirty="0"/>
          </a:p>
        </p:txBody>
      </p:sp>
    </p:spTree>
    <p:extLst>
      <p:ext uri="{BB962C8B-B14F-4D97-AF65-F5344CB8AC3E}">
        <p14:creationId xmlns:p14="http://schemas.microsoft.com/office/powerpoint/2010/main" val="4113337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50"/>
            <a:ext cx="8229600" cy="4953000"/>
          </a:xfrm>
        </p:spPr>
        <p:txBody>
          <a:bodyPr>
            <a:normAutofit fontScale="47500" lnSpcReduction="20000"/>
          </a:bodyPr>
          <a:lstStyle/>
          <a:p>
            <a:pPr marL="0" indent="0">
              <a:buNone/>
            </a:pPr>
            <a:br>
              <a:rPr lang="en-US" dirty="0"/>
            </a:br>
            <a:r>
              <a:rPr lang="en-US" b="1" i="1" dirty="0">
                <a:effectLst/>
                <a:latin typeface="+mn-lt"/>
              </a:rPr>
              <a:t>To Hubert &amp; Your Team, THANK YOU !</a:t>
            </a:r>
            <a:r>
              <a:rPr lang="en-US" b="0" i="1" dirty="0">
                <a:effectLst/>
                <a:latin typeface="+mn-lt"/>
              </a:rPr>
              <a:t> </a:t>
            </a:r>
          </a:p>
          <a:p>
            <a:pPr marL="0" indent="0">
              <a:buNone/>
            </a:pPr>
            <a:r>
              <a:rPr lang="en-US" b="0" i="1" dirty="0">
                <a:effectLst/>
                <a:latin typeface="+mn-lt"/>
              </a:rPr>
              <a:t>I have been on this trading game for about a year and a half.</a:t>
            </a:r>
          </a:p>
          <a:p>
            <a:pPr marL="0" indent="0">
              <a:buNone/>
            </a:pPr>
            <a:r>
              <a:rPr lang="en-US" b="0" i="1" dirty="0">
                <a:effectLst/>
                <a:latin typeface="+mn-lt"/>
              </a:rPr>
              <a:t>Several disappointments until I bought your cloud course on. </a:t>
            </a:r>
          </a:p>
          <a:p>
            <a:pPr marL="0" indent="0">
              <a:buNone/>
            </a:pPr>
            <a:endParaRPr lang="en-US" b="0" i="1" dirty="0">
              <a:effectLst/>
              <a:latin typeface="+mn-lt"/>
            </a:endParaRPr>
          </a:p>
          <a:p>
            <a:pPr marL="0" indent="0">
              <a:buNone/>
            </a:pPr>
            <a:r>
              <a:rPr lang="en-US" b="0" i="1" dirty="0">
                <a:effectLst/>
                <a:latin typeface="+mn-lt"/>
              </a:rPr>
              <a:t>You and your staff made me smile with the photo of the sign Welcome Mack and all of you in it ! </a:t>
            </a:r>
          </a:p>
          <a:p>
            <a:pPr marL="0" indent="0">
              <a:buNone/>
            </a:pPr>
            <a:r>
              <a:rPr lang="en-US" b="0" i="1" dirty="0">
                <a:effectLst/>
                <a:latin typeface="+mn-lt"/>
              </a:rPr>
              <a:t>You guys have answered every question I have had quickly and accurately. I try to watch all of your daily videos.</a:t>
            </a:r>
          </a:p>
          <a:p>
            <a:pPr marL="0" indent="0">
              <a:buNone/>
            </a:pPr>
            <a:r>
              <a:rPr lang="en-US" b="0" i="1" dirty="0">
                <a:effectLst/>
                <a:latin typeface="+mn-lt"/>
              </a:rPr>
              <a:t> </a:t>
            </a:r>
          </a:p>
          <a:p>
            <a:pPr marL="0" indent="0">
              <a:buNone/>
            </a:pPr>
            <a:r>
              <a:rPr lang="en-US" b="0" i="1" dirty="0">
                <a:effectLst/>
                <a:latin typeface="+mn-lt"/>
              </a:rPr>
              <a:t>A few weeks ago, it hit me to use them to get in fresh trades. I am using TD Ameritrade TOS. A few weeks ago, </a:t>
            </a:r>
            <a:r>
              <a:rPr lang="en-US" b="0" i="1" dirty="0">
                <a:effectLst/>
                <a:highlight>
                  <a:srgbClr val="FFFF00"/>
                </a:highlight>
                <a:latin typeface="+mn-lt"/>
              </a:rPr>
              <a:t>I started using the Paper Money side of TOS, and at this writing I am $5,354.oo Up using "The Cloud" &amp; your suggestions. </a:t>
            </a:r>
          </a:p>
          <a:p>
            <a:pPr marL="0" indent="0">
              <a:buNone/>
            </a:pPr>
            <a:endParaRPr lang="en-US" b="0" i="1" dirty="0">
              <a:effectLst/>
              <a:latin typeface="+mn-lt"/>
            </a:endParaRPr>
          </a:p>
          <a:p>
            <a:pPr marL="0" indent="0">
              <a:buNone/>
            </a:pPr>
            <a:r>
              <a:rPr lang="en-US" b="0" i="1" dirty="0">
                <a:effectLst/>
                <a:latin typeface="+mn-lt"/>
              </a:rPr>
              <a:t>I am VERY conservative and using mostly under $100.oo stocks. Never more than 100 units and a lot of 10 and some 1s. </a:t>
            </a:r>
          </a:p>
          <a:p>
            <a:pPr marL="0" indent="0">
              <a:buNone/>
            </a:pPr>
            <a:endParaRPr lang="en-US" b="0" i="1" dirty="0">
              <a:effectLst/>
              <a:latin typeface="+mn-lt"/>
            </a:endParaRPr>
          </a:p>
          <a:p>
            <a:pPr marL="0" indent="0">
              <a:buNone/>
            </a:pPr>
            <a:r>
              <a:rPr lang="en-US" b="0" i="1" dirty="0">
                <a:effectLst/>
                <a:latin typeface="+mn-lt"/>
              </a:rPr>
              <a:t>Yesterday I started slowly with real money and this morning I did take a small profit but still watching that one. </a:t>
            </a:r>
          </a:p>
          <a:p>
            <a:pPr marL="0" indent="0">
              <a:buNone/>
            </a:pPr>
            <a:endParaRPr lang="en-US" b="0" i="1" dirty="0">
              <a:effectLst/>
              <a:latin typeface="+mn-lt"/>
            </a:endParaRPr>
          </a:p>
          <a:p>
            <a:pPr marL="0" indent="0">
              <a:buNone/>
            </a:pPr>
            <a:r>
              <a:rPr lang="en-US" b="0" i="1" dirty="0">
                <a:effectLst/>
                <a:latin typeface="+mn-lt"/>
              </a:rPr>
              <a:t>Please keep up the good work ! </a:t>
            </a:r>
            <a:r>
              <a:rPr lang="en-US" b="1" i="1" dirty="0">
                <a:effectLst/>
                <a:latin typeface="+mn-lt"/>
              </a:rPr>
              <a:t>Thank You All !!!! </a:t>
            </a:r>
          </a:p>
          <a:p>
            <a:pPr marL="0" indent="0">
              <a:buNone/>
            </a:pPr>
            <a:r>
              <a:rPr lang="en-US" b="0" i="1" dirty="0">
                <a:effectLst/>
                <a:latin typeface="+mn-lt"/>
              </a:rPr>
              <a:t>Mack and I quote... Good Luck, I hope it Helps !</a:t>
            </a:r>
            <a:r>
              <a:rPr lang="en-US" b="0" dirty="0">
                <a:latin typeface="+mn-lt"/>
              </a:rPr>
              <a:t> </a:t>
            </a:r>
          </a:p>
          <a:p>
            <a:pPr marL="0" indent="0">
              <a:buNone/>
            </a:pPr>
            <a:endParaRPr lang="en-US" dirty="0"/>
          </a:p>
        </p:txBody>
      </p:sp>
    </p:spTree>
    <p:extLst>
      <p:ext uri="{BB962C8B-B14F-4D97-AF65-F5344CB8AC3E}">
        <p14:creationId xmlns:p14="http://schemas.microsoft.com/office/powerpoint/2010/main" val="2091139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5FE2A9D-0D2F-4616-840F-EDB35F41FEFC}"/>
              </a:ext>
            </a:extLst>
          </p:cNvPr>
          <p:cNvPicPr>
            <a:picLocks noChangeAspect="1"/>
          </p:cNvPicPr>
          <p:nvPr/>
        </p:nvPicPr>
        <p:blipFill>
          <a:blip r:embed="rId2"/>
          <a:stretch>
            <a:fillRect/>
          </a:stretch>
        </p:blipFill>
        <p:spPr>
          <a:xfrm>
            <a:off x="0" y="496796"/>
            <a:ext cx="9144000" cy="4304607"/>
          </a:xfrm>
          <a:prstGeom prst="rect">
            <a:avLst/>
          </a:prstGeom>
        </p:spPr>
      </p:pic>
      <p:sp>
        <p:nvSpPr>
          <p:cNvPr id="12" name="TextBox 11">
            <a:extLst>
              <a:ext uri="{FF2B5EF4-FFF2-40B4-BE49-F238E27FC236}">
                <a16:creationId xmlns:a16="http://schemas.microsoft.com/office/drawing/2014/main" id="{AE6DEC45-88B6-4719-9F18-0112A11424F6}"/>
              </a:ext>
            </a:extLst>
          </p:cNvPr>
          <p:cNvSpPr txBox="1"/>
          <p:nvPr/>
        </p:nvSpPr>
        <p:spPr>
          <a:xfrm>
            <a:off x="4076700" y="0"/>
            <a:ext cx="990600" cy="523220"/>
          </a:xfrm>
          <a:prstGeom prst="rect">
            <a:avLst/>
          </a:prstGeom>
          <a:noFill/>
        </p:spPr>
        <p:txBody>
          <a:bodyPr wrap="square" rtlCol="0">
            <a:spAutoFit/>
          </a:bodyPr>
          <a:lstStyle/>
          <a:p>
            <a:r>
              <a:rPr lang="en-US" sz="2800" b="1" dirty="0"/>
              <a:t>PYPL</a:t>
            </a:r>
          </a:p>
        </p:txBody>
      </p:sp>
    </p:spTree>
    <p:extLst>
      <p:ext uri="{BB962C8B-B14F-4D97-AF65-F5344CB8AC3E}">
        <p14:creationId xmlns:p14="http://schemas.microsoft.com/office/powerpoint/2010/main" val="12023333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37145</TotalTime>
  <Words>1787</Words>
  <Application>Microsoft Office PowerPoint</Application>
  <PresentationFormat>On-screen Show (16:9)</PresentationFormat>
  <Paragraphs>228</Paragraphs>
  <Slides>56</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Arial</vt:lpstr>
      <vt:lpstr>Calibri</vt:lpstr>
      <vt:lpstr>Myriad Web Pro</vt:lpstr>
      <vt:lpstr>Office Theme</vt:lpstr>
      <vt:lpstr>           My Secret Weapon for Finding the Best Trades         </vt:lpstr>
      <vt:lpstr>No Bullshit Guarantee I can not and will not make you any guarantee whatsoever there is no such thing as a guarantee in the financial markets.   My Results are not Typical.  Also, I do not verify testimonials that people send me via email so you should Consider their performance and results as not typical.  Most People Lose Money Trading and Investing. </vt:lpstr>
      <vt:lpstr>Warning</vt:lpstr>
      <vt:lpstr>Hubert Senters</vt:lpstr>
      <vt:lpstr>PowerPoint Presentation</vt:lpstr>
      <vt:lpstr>PowerPoint Presentation</vt:lpstr>
      <vt:lpstr>I believe if you learn how to use this tool properly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Trades you could have Taken</vt:lpstr>
      <vt:lpstr>PowerPoint Presentation</vt:lpstr>
      <vt:lpstr>PowerPoint Presentation</vt:lpstr>
      <vt:lpstr>PowerPoint Presentation</vt:lpstr>
      <vt:lpstr>What does This Work on?</vt:lpstr>
      <vt:lpstr>What Time Frame?</vt:lpstr>
      <vt:lpstr>PowerPoint Presentation</vt:lpstr>
      <vt:lpstr>S&amp;P 500 Results  (last 5 years)</vt:lpstr>
      <vt:lpstr>Profitable on 29 currencies  Over last 10 years</vt:lpstr>
      <vt:lpstr>Time Frame selection</vt:lpstr>
      <vt:lpstr> This is what you want</vt:lpstr>
      <vt:lpstr> Edge For You Now</vt:lpstr>
      <vt:lpstr>PowerPoint Presentation</vt:lpstr>
      <vt:lpstr>PowerPoint Presentation</vt:lpstr>
      <vt:lpstr>PowerPoint Presentation</vt:lpstr>
      <vt:lpstr>PowerPoint Presentation</vt:lpstr>
      <vt:lpstr>PowerPoint Presentation</vt:lpstr>
      <vt:lpstr>PowerPoint Presentation</vt:lpstr>
      <vt:lpstr>Standard Line</vt:lpstr>
      <vt:lpstr>PowerPoint Presentation</vt:lpstr>
      <vt:lpstr>PowerPoint Presentation</vt:lpstr>
      <vt:lpstr>Cloud Span A</vt:lpstr>
      <vt:lpstr>PowerPoint Presentation</vt:lpstr>
      <vt:lpstr>Cloud Span B</vt:lpstr>
      <vt:lpstr>PowerPoint Presentation</vt:lpstr>
      <vt:lpstr>PowerPoint Presentation</vt:lpstr>
      <vt:lpstr>Lagging Line</vt:lpstr>
      <vt:lpstr>PowerPoint Presentation</vt:lpstr>
      <vt:lpstr>PowerPoint Presentation</vt:lpstr>
      <vt:lpstr>Ichimoku Cloud Chart Signals</vt:lpstr>
      <vt:lpstr>PowerPoint Presentation</vt:lpstr>
      <vt:lpstr>PowerPoint Presentation</vt:lpstr>
      <vt:lpstr>PowerPoint Presentation</vt:lpstr>
      <vt:lpstr>PowerPoint Presentation</vt:lpstr>
      <vt:lpstr>PowerPoint Presentation</vt:lpstr>
      <vt:lpstr> Bullish Signals</vt:lpstr>
      <vt:lpstr> Bearish Signals</vt:lpstr>
      <vt:lpstr>Time Frame selection</vt:lpstr>
      <vt:lpstr>Multi-Time-Frame Analysis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Hubert</dc:creator>
  <cp:lastModifiedBy>Hubert Senters</cp:lastModifiedBy>
  <cp:revision>243</cp:revision>
  <dcterms:created xsi:type="dcterms:W3CDTF">2013-03-20T18:48:10Z</dcterms:created>
  <dcterms:modified xsi:type="dcterms:W3CDTF">2023-07-13T11:28:53Z</dcterms:modified>
</cp:coreProperties>
</file>